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4"/>
  </p:sldMasterIdLst>
  <p:notesMasterIdLst>
    <p:notesMasterId r:id="rId49"/>
  </p:notesMasterIdLst>
  <p:sldIdLst>
    <p:sldId id="266" r:id="rId5"/>
    <p:sldId id="284" r:id="rId6"/>
    <p:sldId id="292" r:id="rId7"/>
    <p:sldId id="294" r:id="rId8"/>
    <p:sldId id="285" r:id="rId9"/>
    <p:sldId id="286" r:id="rId10"/>
    <p:sldId id="287" r:id="rId11"/>
    <p:sldId id="288" r:id="rId12"/>
    <p:sldId id="302" r:id="rId13"/>
    <p:sldId id="289" r:id="rId14"/>
    <p:sldId id="296" r:id="rId15"/>
    <p:sldId id="350" r:id="rId16"/>
    <p:sldId id="329" r:id="rId17"/>
    <p:sldId id="330" r:id="rId18"/>
    <p:sldId id="332" r:id="rId19"/>
    <p:sldId id="331" r:id="rId20"/>
    <p:sldId id="333" r:id="rId21"/>
    <p:sldId id="334" r:id="rId22"/>
    <p:sldId id="337" r:id="rId23"/>
    <p:sldId id="338" r:id="rId24"/>
    <p:sldId id="339" r:id="rId25"/>
    <p:sldId id="341" r:id="rId26"/>
    <p:sldId id="306" r:id="rId27"/>
    <p:sldId id="307" r:id="rId28"/>
    <p:sldId id="321" r:id="rId29"/>
    <p:sldId id="322" r:id="rId30"/>
    <p:sldId id="323" r:id="rId31"/>
    <p:sldId id="324" r:id="rId32"/>
    <p:sldId id="325" r:id="rId33"/>
    <p:sldId id="326" r:id="rId34"/>
    <p:sldId id="342" r:id="rId35"/>
    <p:sldId id="343" r:id="rId36"/>
    <p:sldId id="344" r:id="rId37"/>
    <p:sldId id="327" r:id="rId38"/>
    <p:sldId id="328" r:id="rId39"/>
    <p:sldId id="345" r:id="rId40"/>
    <p:sldId id="347" r:id="rId41"/>
    <p:sldId id="348" r:id="rId42"/>
    <p:sldId id="309" r:id="rId43"/>
    <p:sldId id="349" r:id="rId44"/>
    <p:sldId id="310" r:id="rId45"/>
    <p:sldId id="346" r:id="rId46"/>
    <p:sldId id="311" r:id="rId47"/>
    <p:sldId id="268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99"/>
    <a:srgbClr val="150860"/>
    <a:srgbClr val="1C1573"/>
    <a:srgbClr val="283E84"/>
    <a:srgbClr val="211D71"/>
    <a:srgbClr val="1E2F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2375F91-ED4A-6462-FB06-9B6522985A6F}" v="707" dt="2024-12-19T09:52:50.704"/>
    <p1510:client id="{FA7EF55B-E3E6-74A9-7AE2-07E3F3A0DD33}" v="101" dt="2024-12-19T10:28:04.02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609" autoAdjust="0"/>
    <p:restoredTop sz="96197" autoAdjust="0"/>
  </p:normalViewPr>
  <p:slideViewPr>
    <p:cSldViewPr>
      <p:cViewPr varScale="1">
        <p:scale>
          <a:sx n="83" d="100"/>
          <a:sy n="83" d="100"/>
        </p:scale>
        <p:origin x="888" y="82"/>
      </p:cViewPr>
      <p:guideLst>
        <p:guide orient="horz" pos="2208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tableStyles" Target="tableStyles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8" Type="http://schemas.openxmlformats.org/officeDocument/2006/relationships/slide" Target="slides/slide4.xml"/><Relationship Id="rId51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D49E731-71F3-41DE-BF68-70E496D2E2EC}" type="doc">
      <dgm:prSet loTypeId="urn:microsoft.com/office/officeart/2005/8/layout/chevron1" loCatId="process" qsTypeId="urn:microsoft.com/office/officeart/2005/8/quickstyle/simple4" qsCatId="simple" csTypeId="urn:microsoft.com/office/officeart/2005/8/colors/colorful5" csCatId="colorful" phldr="1"/>
      <dgm:spPr/>
    </dgm:pt>
    <dgm:pt modelId="{C08A3091-6675-41F3-A5F9-1CB85E15EAE4}">
      <dgm:prSet phldrT="[Text]"/>
      <dgm:spPr/>
      <dgm:t>
        <a:bodyPr/>
        <a:lstStyle/>
        <a:p>
          <a:r>
            <a:rPr lang="en-US" dirty="0" smtClean="0"/>
            <a:t>Data Logging using CARLA Simulation</a:t>
          </a:r>
          <a:endParaRPr lang="en-US" dirty="0"/>
        </a:p>
      </dgm:t>
    </dgm:pt>
    <dgm:pt modelId="{59C0FDA0-8776-48FD-BB61-1D0B599AB687}" type="parTrans" cxnId="{1C04D28D-9E9D-4CD8-B370-07B4465089FF}">
      <dgm:prSet/>
      <dgm:spPr/>
      <dgm:t>
        <a:bodyPr/>
        <a:lstStyle/>
        <a:p>
          <a:endParaRPr lang="en-US"/>
        </a:p>
      </dgm:t>
    </dgm:pt>
    <dgm:pt modelId="{7329F336-4081-416F-9872-6EFB03430680}" type="sibTrans" cxnId="{1C04D28D-9E9D-4CD8-B370-07B4465089FF}">
      <dgm:prSet/>
      <dgm:spPr/>
      <dgm:t>
        <a:bodyPr/>
        <a:lstStyle/>
        <a:p>
          <a:endParaRPr lang="en-US"/>
        </a:p>
      </dgm:t>
    </dgm:pt>
    <dgm:pt modelId="{84174651-2731-4DF8-9D75-A6BDAE7A8A26}">
      <dgm:prSet phldrT="[Text]"/>
      <dgm:spPr/>
      <dgm:t>
        <a:bodyPr/>
        <a:lstStyle/>
        <a:p>
          <a:r>
            <a:rPr lang="en-US" dirty="0" smtClean="0"/>
            <a:t>LTSM Model Training</a:t>
          </a:r>
          <a:endParaRPr lang="en-US" dirty="0"/>
        </a:p>
      </dgm:t>
    </dgm:pt>
    <dgm:pt modelId="{86023BC7-6028-4718-A292-2E3A6BA70DED}" type="parTrans" cxnId="{FC5B35B7-7DB2-4D51-8D22-5D18A9BB7CB5}">
      <dgm:prSet/>
      <dgm:spPr/>
      <dgm:t>
        <a:bodyPr/>
        <a:lstStyle/>
        <a:p>
          <a:endParaRPr lang="en-US"/>
        </a:p>
      </dgm:t>
    </dgm:pt>
    <dgm:pt modelId="{035CB497-B92E-42AD-8071-B9359F84894E}" type="sibTrans" cxnId="{FC5B35B7-7DB2-4D51-8D22-5D18A9BB7CB5}">
      <dgm:prSet/>
      <dgm:spPr/>
      <dgm:t>
        <a:bodyPr/>
        <a:lstStyle/>
        <a:p>
          <a:endParaRPr lang="en-US"/>
        </a:p>
      </dgm:t>
    </dgm:pt>
    <dgm:pt modelId="{39F961E0-01DC-488A-8F4E-B3BD4404143C}">
      <dgm:prSet phldrT="[Text]"/>
      <dgm:spPr/>
      <dgm:t>
        <a:bodyPr/>
        <a:lstStyle/>
        <a:p>
          <a:r>
            <a:rPr lang="en-US" dirty="0" smtClean="0"/>
            <a:t>Real Time Trajectory Prediction</a:t>
          </a:r>
          <a:endParaRPr lang="en-US" dirty="0"/>
        </a:p>
      </dgm:t>
    </dgm:pt>
    <dgm:pt modelId="{8FAB9F6D-2929-468A-B780-41D05DA97ADD}" type="parTrans" cxnId="{E001B0B8-974C-4E7E-A66E-F15E86BF87F1}">
      <dgm:prSet/>
      <dgm:spPr/>
      <dgm:t>
        <a:bodyPr/>
        <a:lstStyle/>
        <a:p>
          <a:endParaRPr lang="en-US"/>
        </a:p>
      </dgm:t>
    </dgm:pt>
    <dgm:pt modelId="{3BCEADB3-5542-4A26-9EA9-27E83D313D88}" type="sibTrans" cxnId="{E001B0B8-974C-4E7E-A66E-F15E86BF87F1}">
      <dgm:prSet/>
      <dgm:spPr/>
      <dgm:t>
        <a:bodyPr/>
        <a:lstStyle/>
        <a:p>
          <a:endParaRPr lang="en-US"/>
        </a:p>
      </dgm:t>
    </dgm:pt>
    <dgm:pt modelId="{F754EF1F-5646-479F-AC72-E4748B6BD675}">
      <dgm:prSet phldrT="[Text]"/>
      <dgm:spPr/>
      <dgm:t>
        <a:bodyPr/>
        <a:lstStyle/>
        <a:p>
          <a:r>
            <a:rPr lang="en-US" dirty="0" smtClean="0"/>
            <a:t>Data Preprocessing</a:t>
          </a:r>
          <a:endParaRPr lang="en-US" dirty="0"/>
        </a:p>
      </dgm:t>
    </dgm:pt>
    <dgm:pt modelId="{04E771EB-3C7F-400E-8F4E-D7DD9D6499D7}" type="parTrans" cxnId="{324D5536-BD8B-4E54-A681-14B34375009F}">
      <dgm:prSet/>
      <dgm:spPr/>
      <dgm:t>
        <a:bodyPr/>
        <a:lstStyle/>
        <a:p>
          <a:endParaRPr lang="en-US"/>
        </a:p>
      </dgm:t>
    </dgm:pt>
    <dgm:pt modelId="{A9202E05-3495-4B53-8343-3D5FD5A414D0}" type="sibTrans" cxnId="{324D5536-BD8B-4E54-A681-14B34375009F}">
      <dgm:prSet/>
      <dgm:spPr/>
      <dgm:t>
        <a:bodyPr/>
        <a:lstStyle/>
        <a:p>
          <a:endParaRPr lang="en-US"/>
        </a:p>
      </dgm:t>
    </dgm:pt>
    <dgm:pt modelId="{6829B8DA-8BBC-496E-BFA3-77FD74A52E51}" type="pres">
      <dgm:prSet presAssocID="{ED49E731-71F3-41DE-BF68-70E496D2E2EC}" presName="Name0" presStyleCnt="0">
        <dgm:presLayoutVars>
          <dgm:dir/>
          <dgm:animLvl val="lvl"/>
          <dgm:resizeHandles val="exact"/>
        </dgm:presLayoutVars>
      </dgm:prSet>
      <dgm:spPr/>
    </dgm:pt>
    <dgm:pt modelId="{EE6D87A8-A44E-426F-A089-4B85BB26F6D8}" type="pres">
      <dgm:prSet presAssocID="{C08A3091-6675-41F3-A5F9-1CB85E15EAE4}" presName="parTxOnly" presStyleLbl="node1" presStyleIdx="0" presStyleCnt="4" custLinFactX="-55062" custLinFactNeighborX="-100000" custLinFactNeighborY="-253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AA22AAC-575C-495E-AD78-B97E5E350638}" type="pres">
      <dgm:prSet presAssocID="{7329F336-4081-416F-9872-6EFB03430680}" presName="parTxOnlySpace" presStyleCnt="0"/>
      <dgm:spPr/>
    </dgm:pt>
    <dgm:pt modelId="{6EAD51AD-6FB5-40C0-A8BE-3A121C26685A}" type="pres">
      <dgm:prSet presAssocID="{F754EF1F-5646-479F-AC72-E4748B6BD675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38C576B7-39DD-4514-BD8E-F9DC853DCA90}" type="pres">
      <dgm:prSet presAssocID="{A9202E05-3495-4B53-8343-3D5FD5A414D0}" presName="parTxOnlySpace" presStyleCnt="0"/>
      <dgm:spPr/>
    </dgm:pt>
    <dgm:pt modelId="{9FDDB345-66AD-496D-ADD7-C16A7255BEA6}" type="pres">
      <dgm:prSet presAssocID="{84174651-2731-4DF8-9D75-A6BDAE7A8A26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D97201DE-EC65-451A-9867-96F9F01F0E7C}" type="pres">
      <dgm:prSet presAssocID="{035CB497-B92E-42AD-8071-B9359F84894E}" presName="parTxOnlySpace" presStyleCnt="0"/>
      <dgm:spPr/>
    </dgm:pt>
    <dgm:pt modelId="{D09528C8-69F0-425D-AB11-67702F672D2D}" type="pres">
      <dgm:prSet presAssocID="{39F961E0-01DC-488A-8F4E-B3BD4404143C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0FC049C-29B9-4A1A-B1EB-3ED3FFFE55C2}" type="presOf" srcId="{84174651-2731-4DF8-9D75-A6BDAE7A8A26}" destId="{9FDDB345-66AD-496D-ADD7-C16A7255BEA6}" srcOrd="0" destOrd="0" presId="urn:microsoft.com/office/officeart/2005/8/layout/chevron1"/>
    <dgm:cxn modelId="{B9E16D45-8585-4E18-8D0A-633CB774E32E}" type="presOf" srcId="{ED49E731-71F3-41DE-BF68-70E496D2E2EC}" destId="{6829B8DA-8BBC-496E-BFA3-77FD74A52E51}" srcOrd="0" destOrd="0" presId="urn:microsoft.com/office/officeart/2005/8/layout/chevron1"/>
    <dgm:cxn modelId="{324D5536-BD8B-4E54-A681-14B34375009F}" srcId="{ED49E731-71F3-41DE-BF68-70E496D2E2EC}" destId="{F754EF1F-5646-479F-AC72-E4748B6BD675}" srcOrd="1" destOrd="0" parTransId="{04E771EB-3C7F-400E-8F4E-D7DD9D6499D7}" sibTransId="{A9202E05-3495-4B53-8343-3D5FD5A414D0}"/>
    <dgm:cxn modelId="{FC5B35B7-7DB2-4D51-8D22-5D18A9BB7CB5}" srcId="{ED49E731-71F3-41DE-BF68-70E496D2E2EC}" destId="{84174651-2731-4DF8-9D75-A6BDAE7A8A26}" srcOrd="2" destOrd="0" parTransId="{86023BC7-6028-4718-A292-2E3A6BA70DED}" sibTransId="{035CB497-B92E-42AD-8071-B9359F84894E}"/>
    <dgm:cxn modelId="{E001B0B8-974C-4E7E-A66E-F15E86BF87F1}" srcId="{ED49E731-71F3-41DE-BF68-70E496D2E2EC}" destId="{39F961E0-01DC-488A-8F4E-B3BD4404143C}" srcOrd="3" destOrd="0" parTransId="{8FAB9F6D-2929-468A-B780-41D05DA97ADD}" sibTransId="{3BCEADB3-5542-4A26-9EA9-27E83D313D88}"/>
    <dgm:cxn modelId="{1C04D28D-9E9D-4CD8-B370-07B4465089FF}" srcId="{ED49E731-71F3-41DE-BF68-70E496D2E2EC}" destId="{C08A3091-6675-41F3-A5F9-1CB85E15EAE4}" srcOrd="0" destOrd="0" parTransId="{59C0FDA0-8776-48FD-BB61-1D0B599AB687}" sibTransId="{7329F336-4081-416F-9872-6EFB03430680}"/>
    <dgm:cxn modelId="{2C1A7FEE-11D9-44A1-94A9-26901A450AA1}" type="presOf" srcId="{C08A3091-6675-41F3-A5F9-1CB85E15EAE4}" destId="{EE6D87A8-A44E-426F-A089-4B85BB26F6D8}" srcOrd="0" destOrd="0" presId="urn:microsoft.com/office/officeart/2005/8/layout/chevron1"/>
    <dgm:cxn modelId="{A24BFF28-E19B-462B-AF9F-6D7DAA60E3B9}" type="presOf" srcId="{F754EF1F-5646-479F-AC72-E4748B6BD675}" destId="{6EAD51AD-6FB5-40C0-A8BE-3A121C26685A}" srcOrd="0" destOrd="0" presId="urn:microsoft.com/office/officeart/2005/8/layout/chevron1"/>
    <dgm:cxn modelId="{7CA1369A-F098-4CFC-8F0D-0995B2CD1C12}" type="presOf" srcId="{39F961E0-01DC-488A-8F4E-B3BD4404143C}" destId="{D09528C8-69F0-425D-AB11-67702F672D2D}" srcOrd="0" destOrd="0" presId="urn:microsoft.com/office/officeart/2005/8/layout/chevron1"/>
    <dgm:cxn modelId="{027661D5-1AC6-41FB-865B-4A0251375418}" type="presParOf" srcId="{6829B8DA-8BBC-496E-BFA3-77FD74A52E51}" destId="{EE6D87A8-A44E-426F-A089-4B85BB26F6D8}" srcOrd="0" destOrd="0" presId="urn:microsoft.com/office/officeart/2005/8/layout/chevron1"/>
    <dgm:cxn modelId="{AF51C5E3-EAFD-46EB-85DA-1E958B8878A5}" type="presParOf" srcId="{6829B8DA-8BBC-496E-BFA3-77FD74A52E51}" destId="{1AA22AAC-575C-495E-AD78-B97E5E350638}" srcOrd="1" destOrd="0" presId="urn:microsoft.com/office/officeart/2005/8/layout/chevron1"/>
    <dgm:cxn modelId="{BDD046F5-42F2-4B0F-96C5-ECF6A8E19155}" type="presParOf" srcId="{6829B8DA-8BBC-496E-BFA3-77FD74A52E51}" destId="{6EAD51AD-6FB5-40C0-A8BE-3A121C26685A}" srcOrd="2" destOrd="0" presId="urn:microsoft.com/office/officeart/2005/8/layout/chevron1"/>
    <dgm:cxn modelId="{0D582A64-2BC3-43F5-91DC-117A860C7E14}" type="presParOf" srcId="{6829B8DA-8BBC-496E-BFA3-77FD74A52E51}" destId="{38C576B7-39DD-4514-BD8E-F9DC853DCA90}" srcOrd="3" destOrd="0" presId="urn:microsoft.com/office/officeart/2005/8/layout/chevron1"/>
    <dgm:cxn modelId="{226EA7E2-EEF7-4DFC-9AA1-81DC325E266F}" type="presParOf" srcId="{6829B8DA-8BBC-496E-BFA3-77FD74A52E51}" destId="{9FDDB345-66AD-496D-ADD7-C16A7255BEA6}" srcOrd="4" destOrd="0" presId="urn:microsoft.com/office/officeart/2005/8/layout/chevron1"/>
    <dgm:cxn modelId="{615F0931-86C2-448D-AD1C-648E3BE4EDB7}" type="presParOf" srcId="{6829B8DA-8BBC-496E-BFA3-77FD74A52E51}" destId="{D97201DE-EC65-451A-9867-96F9F01F0E7C}" srcOrd="5" destOrd="0" presId="urn:microsoft.com/office/officeart/2005/8/layout/chevron1"/>
    <dgm:cxn modelId="{A6C783A1-C711-42B0-8B9D-18877F900A69}" type="presParOf" srcId="{6829B8DA-8BBC-496E-BFA3-77FD74A52E51}" destId="{D09528C8-69F0-425D-AB11-67702F672D2D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6D87A8-A44E-426F-A089-4B85BB26F6D8}">
      <dsp:nvSpPr>
        <dsp:cNvPr id="0" name=""/>
        <dsp:cNvSpPr/>
      </dsp:nvSpPr>
      <dsp:spPr>
        <a:xfrm>
          <a:off x="0" y="2109100"/>
          <a:ext cx="2856563" cy="1142625"/>
        </a:xfrm>
        <a:prstGeom prst="chevron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011" tIns="29337" rIns="29337" bIns="29337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Data Logging using CARLA Simulation</a:t>
          </a:r>
          <a:endParaRPr lang="en-US" sz="2200" kern="1200" dirty="0"/>
        </a:p>
      </dsp:txBody>
      <dsp:txXfrm>
        <a:off x="571313" y="2109100"/>
        <a:ext cx="1713938" cy="1142625"/>
      </dsp:txXfrm>
    </dsp:sp>
    <dsp:sp modelId="{6EAD51AD-6FB5-40C0-A8BE-3A121C26685A}">
      <dsp:nvSpPr>
        <dsp:cNvPr id="0" name=""/>
        <dsp:cNvSpPr/>
      </dsp:nvSpPr>
      <dsp:spPr>
        <a:xfrm>
          <a:off x="2575814" y="2138020"/>
          <a:ext cx="2856563" cy="1142625"/>
        </a:xfrm>
        <a:prstGeom prst="chevron">
          <a:avLst/>
        </a:prstGeom>
        <a:gradFill rotWithShape="0">
          <a:gsLst>
            <a:gs pos="0">
              <a:schemeClr val="accent5">
                <a:hueOff val="-2451115"/>
                <a:satOff val="-3409"/>
                <a:lumOff val="-130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2451115"/>
                <a:satOff val="-3409"/>
                <a:lumOff val="-130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2451115"/>
                <a:satOff val="-3409"/>
                <a:lumOff val="-130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011" tIns="29337" rIns="29337" bIns="29337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Data Preprocessing</a:t>
          </a:r>
          <a:endParaRPr lang="en-US" sz="2200" kern="1200" dirty="0"/>
        </a:p>
      </dsp:txBody>
      <dsp:txXfrm>
        <a:off x="3147127" y="2138020"/>
        <a:ext cx="1713938" cy="1142625"/>
      </dsp:txXfrm>
    </dsp:sp>
    <dsp:sp modelId="{9FDDB345-66AD-496D-ADD7-C16A7255BEA6}">
      <dsp:nvSpPr>
        <dsp:cNvPr id="0" name=""/>
        <dsp:cNvSpPr/>
      </dsp:nvSpPr>
      <dsp:spPr>
        <a:xfrm>
          <a:off x="5146721" y="2138020"/>
          <a:ext cx="2856563" cy="1142625"/>
        </a:xfrm>
        <a:prstGeom prst="chevron">
          <a:avLst/>
        </a:prstGeom>
        <a:gradFill rotWithShape="0">
          <a:gsLst>
            <a:gs pos="0">
              <a:schemeClr val="accent5">
                <a:hueOff val="-4902230"/>
                <a:satOff val="-6819"/>
                <a:lumOff val="-261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4902230"/>
                <a:satOff val="-6819"/>
                <a:lumOff val="-261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4902230"/>
                <a:satOff val="-6819"/>
                <a:lumOff val="-261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011" tIns="29337" rIns="29337" bIns="29337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LTSM Model Training</a:t>
          </a:r>
          <a:endParaRPr lang="en-US" sz="2200" kern="1200" dirty="0"/>
        </a:p>
      </dsp:txBody>
      <dsp:txXfrm>
        <a:off x="5718034" y="2138020"/>
        <a:ext cx="1713938" cy="1142625"/>
      </dsp:txXfrm>
    </dsp:sp>
    <dsp:sp modelId="{D09528C8-69F0-425D-AB11-67702F672D2D}">
      <dsp:nvSpPr>
        <dsp:cNvPr id="0" name=""/>
        <dsp:cNvSpPr/>
      </dsp:nvSpPr>
      <dsp:spPr>
        <a:xfrm>
          <a:off x="7717629" y="2138020"/>
          <a:ext cx="2856563" cy="1142625"/>
        </a:xfrm>
        <a:prstGeom prst="chevron">
          <a:avLst/>
        </a:prstGeom>
        <a:gradFill rotWithShape="0">
          <a:gsLst>
            <a:gs pos="0">
              <a:schemeClr val="accent5">
                <a:hueOff val="-7353344"/>
                <a:satOff val="-10228"/>
                <a:lumOff val="-392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7353344"/>
                <a:satOff val="-10228"/>
                <a:lumOff val="-392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7353344"/>
                <a:satOff val="-10228"/>
                <a:lumOff val="-392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011" tIns="29337" rIns="29337" bIns="29337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Real Time Trajectory Prediction</a:t>
          </a:r>
          <a:endParaRPr lang="en-US" sz="2200" kern="1200" dirty="0"/>
        </a:p>
      </dsp:txBody>
      <dsp:txXfrm>
        <a:off x="8288942" y="2138020"/>
        <a:ext cx="1713938" cy="114262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2EAAB2-9271-4BDD-97AF-EBC135F5D5A0}" type="datetimeFigureOut">
              <a:rPr lang="en-US" smtClean="0"/>
              <a:t>3/13/2025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B1DED4-035E-4548-AB9E-F9B1FE638F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8022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6" b="1180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441" cy="6858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550646"/>
            <a:ext cx="9680189" cy="17927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-447353"/>
            <a:ext cx="10744203" cy="805815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0" y="2549769"/>
            <a:ext cx="7330831" cy="1600725"/>
          </a:xfrm>
        </p:spPr>
        <p:txBody>
          <a:bodyPr anchor="ctr">
            <a:normAutofit/>
          </a:bodyPr>
          <a:lstStyle>
            <a:lvl1pPr algn="r"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dirty="0"/>
              <a:t>Click to edit Course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08431" y="4452630"/>
            <a:ext cx="5994400" cy="343327"/>
          </a:xfrm>
        </p:spPr>
        <p:txBody>
          <a:bodyPr anchor="ctr">
            <a:normAutofit/>
          </a:bodyPr>
          <a:lstStyle>
            <a:lvl1pPr marL="0" indent="0" algn="r">
              <a:buNone/>
              <a:defRPr sz="17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SME’s name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299" y="896875"/>
            <a:ext cx="3096631" cy="108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116" y="4800600"/>
            <a:ext cx="5124715" cy="21336"/>
          </a:xfrm>
          <a:prstGeom prst="rect">
            <a:avLst/>
          </a:prstGeom>
        </p:spPr>
      </p:pic>
      <p:sp>
        <p:nvSpPr>
          <p:cNvPr id="22" name="Text Placeholder 21"/>
          <p:cNvSpPr>
            <a:spLocks noGrp="1"/>
          </p:cNvSpPr>
          <p:nvPr>
            <p:ph type="body" sz="quarter" idx="14"/>
          </p:nvPr>
        </p:nvSpPr>
        <p:spPr>
          <a:xfrm>
            <a:off x="5189412" y="4826977"/>
            <a:ext cx="6713419" cy="1108563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sz="1700">
                <a:solidFill>
                  <a:srgbClr val="1C1573"/>
                </a:solidFill>
                <a:latin typeface="Helvetica" panose="020B0604020202030204" pitchFamily="34" charset="0"/>
              </a:defRPr>
            </a:lvl1pPr>
          </a:lstStyle>
          <a:p>
            <a:pPr lvl="0"/>
            <a:r>
              <a:rPr lang="en-US" dirty="0"/>
              <a:t>Click to edit </a:t>
            </a:r>
          </a:p>
          <a:p>
            <a:pPr lvl="0"/>
            <a:r>
              <a:rPr lang="en-US" dirty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661812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1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335" y="2482116"/>
            <a:ext cx="8848465" cy="2130566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1831508" y="2575123"/>
            <a:ext cx="8666988" cy="19368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Helvetica" panose="020B060402020203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Click to edit Session title</a:t>
            </a:r>
          </a:p>
        </p:txBody>
      </p:sp>
    </p:spTree>
    <p:extLst>
      <p:ext uri="{BB962C8B-B14F-4D97-AF65-F5344CB8AC3E}">
        <p14:creationId xmlns:p14="http://schemas.microsoft.com/office/powerpoint/2010/main" val="1461970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10668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0569"/>
            <a:ext cx="9321800" cy="764364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2728913"/>
          </a:xfrm>
        </p:spPr>
        <p:txBody>
          <a:bodyPr/>
          <a:lstStyle>
            <a:lvl1pPr>
              <a:defRPr sz="1800">
                <a:latin typeface="Helvetica" panose="020B0604020202030204" pitchFamily="34" charset="0"/>
              </a:defRPr>
            </a:lvl1pPr>
            <a:lvl2pPr>
              <a:defRPr sz="1600">
                <a:latin typeface="Helvetica" panose="020B0604020202030204" pitchFamily="34" charset="0"/>
              </a:defRPr>
            </a:lvl2pPr>
            <a:lvl3pPr>
              <a:defRPr sz="1400">
                <a:latin typeface="Helvetica" panose="020B0604020202030204" pitchFamily="34" charset="0"/>
              </a:defRPr>
            </a:lvl3pPr>
            <a:lvl4pPr>
              <a:defRPr sz="1200">
                <a:latin typeface="Helvetica" panose="020B0604020202030204" pitchFamily="34" charset="0"/>
              </a:defRPr>
            </a:lvl4pPr>
            <a:lvl5pPr>
              <a:defRPr sz="12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15429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r">
              <a:defRPr sz="5400" b="1">
                <a:solidFill>
                  <a:srgbClr val="150860"/>
                </a:solidFill>
                <a:latin typeface="Helvetica"/>
                <a:cs typeface="Helvetica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r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Helvetica Light"/>
                <a:cs typeface="Helvetica Ligh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6871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184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29" r:id="rId2"/>
    <p:sldLayoutId id="2147483739" r:id="rId3"/>
    <p:sldLayoutId id="2147483740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orbes.com/sites/samabuelsamid/2019/10/28/volkswagen-includes-nxp-v2x-communications-in-8th-gen-golf/" TargetMode="External"/><Relationship Id="rId2" Type="http://schemas.openxmlformats.org/officeDocument/2006/relationships/hyperlink" Target="https://5gaa.org/open-statement-europe-converging-towards-5g-v2x-including-direct-communications/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yocharge.com/blog/vehicle-to-everything-v2x-technology/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356340" y="2679165"/>
            <a:ext cx="7330831" cy="1506084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latin typeface="Helvetica"/>
                <a:cs typeface="Helvetica"/>
              </a:rPr>
              <a:t/>
            </a:r>
            <a:br>
              <a:rPr lang="en-US" dirty="0">
                <a:latin typeface="Helvetica"/>
                <a:cs typeface="Helvetica"/>
              </a:rPr>
            </a:br>
            <a:r>
              <a:rPr lang="en-US" sz="2200" dirty="0">
                <a:latin typeface="Helvetica"/>
                <a:cs typeface="Helvetica"/>
              </a:rPr>
              <a:t>Optimizing Vision-Based Trajectory Prediction and Collision Avoidance in Adverse Weather Using V2X Communication</a:t>
            </a:r>
            <a:endParaRPr lang="en-US">
              <a:cs typeface="Helvetica" panose="020B0604020202030204" pitchFamily="34" charset="0"/>
            </a:endParaRPr>
          </a:p>
          <a:p>
            <a:endParaRPr lang="en-US" dirty="0">
              <a:cs typeface="Helvetica"/>
            </a:endParaRP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1800" dirty="0">
                <a:solidFill>
                  <a:srgbClr val="211D71"/>
                </a:solidFill>
                <a:latin typeface="Helvetica"/>
                <a:cs typeface="Helvetica"/>
              </a:rPr>
              <a:t>Sandeep Patil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D53D43-704B-0A3F-2FC3-3D9F2483DACE}"/>
              </a:ext>
            </a:extLst>
          </p:cNvPr>
          <p:cNvSpPr txBox="1"/>
          <p:nvPr/>
        </p:nvSpPr>
        <p:spPr>
          <a:xfrm>
            <a:off x="5055079" y="1834551"/>
            <a:ext cx="4856671" cy="584775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b="1" dirty="0">
                <a:solidFill>
                  <a:srgbClr val="002060"/>
                </a:solidFill>
                <a:latin typeface="Helvetica"/>
              </a:rPr>
              <a:t>Dissertation</a:t>
            </a:r>
            <a:r>
              <a:rPr lang="en-US" sz="2200" dirty="0">
                <a:solidFill>
                  <a:srgbClr val="002060"/>
                </a:solidFill>
                <a:latin typeface="Helvetica"/>
                <a:cs typeface="Helvetica"/>
              </a:rPr>
              <a:t>​ </a:t>
            </a:r>
            <a:r>
              <a:rPr lang="en-US" sz="3200" b="1" dirty="0">
                <a:solidFill>
                  <a:srgbClr val="002060"/>
                </a:solidFill>
                <a:latin typeface="Helvetica"/>
              </a:rPr>
              <a:t>Abstract</a:t>
            </a:r>
            <a:endParaRPr lang="en-US" sz="3200" b="1" dirty="0">
              <a:solidFill>
                <a:srgbClr val="002060"/>
              </a:solidFill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797254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Helvetica"/>
                <a:cs typeface="Helvetica"/>
              </a:rPr>
              <a:t>System Architecture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142341" y="1082616"/>
            <a:ext cx="11333666" cy="5029199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2000" b="1" dirty="0">
                <a:solidFill>
                  <a:srgbClr val="1C1573"/>
                </a:solidFill>
                <a:latin typeface="Helvetica"/>
                <a:cs typeface="Helvetica"/>
              </a:rPr>
              <a:t>Key Components</a:t>
            </a:r>
            <a:r>
              <a:rPr lang="en-US" sz="2000" b="1" dirty="0">
                <a:latin typeface="Helvetica"/>
                <a:cs typeface="Helvetica"/>
              </a:rPr>
              <a:t>:</a:t>
            </a:r>
            <a:endParaRPr lang="en-US" sz="2000" b="1" dirty="0">
              <a:cs typeface="Helvetica" panose="020B0604020202030204" pitchFamily="34" charset="0"/>
            </a:endParaRPr>
          </a:p>
          <a:p>
            <a:pPr marL="0" indent="0">
              <a:buNone/>
            </a:pPr>
            <a:endParaRPr lang="en-US" sz="2000" b="1" dirty="0">
              <a:solidFill>
                <a:srgbClr val="000000"/>
              </a:solidFill>
              <a:latin typeface="Helvetica"/>
              <a:cs typeface="Helvetica"/>
            </a:endParaRPr>
          </a:p>
          <a:p>
            <a:pPr marL="342900" indent="-342900">
              <a:buAutoNum type="arabicParenR"/>
            </a:pPr>
            <a:r>
              <a:rPr lang="en-US" sz="2000" b="1" dirty="0">
                <a:solidFill>
                  <a:srgbClr val="1C1573"/>
                </a:solidFill>
                <a:latin typeface="Helvetica"/>
                <a:cs typeface="Helvetica"/>
              </a:rPr>
              <a:t>Vision-Based Object </a:t>
            </a:r>
            <a:r>
              <a:rPr lang="en-US" sz="2000" b="1" dirty="0" smtClean="0">
                <a:solidFill>
                  <a:srgbClr val="1C1573"/>
                </a:solidFill>
                <a:latin typeface="Helvetica"/>
                <a:cs typeface="Helvetica"/>
              </a:rPr>
              <a:t>Detection and Radar :</a:t>
            </a:r>
          </a:p>
          <a:p>
            <a:pPr marL="457200" lvl="1" indent="0">
              <a:buNone/>
            </a:pPr>
            <a:r>
              <a:rPr lang="en-US" sz="2000" dirty="0" smtClean="0">
                <a:latin typeface="Helvetica"/>
                <a:cs typeface="Helvetica"/>
              </a:rPr>
              <a:t>Uses cameras with models like YOLO and Radar for detecting vehicles, pedestrians, and obstacles.</a:t>
            </a:r>
          </a:p>
          <a:p>
            <a:pPr marL="457200" lvl="1" indent="0">
              <a:buNone/>
            </a:pPr>
            <a:endParaRPr lang="en-US" sz="2000" dirty="0">
              <a:latin typeface="Helvetica"/>
              <a:cs typeface="Helvetica"/>
            </a:endParaRPr>
          </a:p>
          <a:p>
            <a:pPr marL="342900" indent="-342900">
              <a:buAutoNum type="arabicParenR"/>
            </a:pPr>
            <a:r>
              <a:rPr lang="en-US" sz="2000" b="1" dirty="0">
                <a:solidFill>
                  <a:srgbClr val="1C1573"/>
                </a:solidFill>
                <a:latin typeface="Helvetica"/>
                <a:cs typeface="Helvetica"/>
              </a:rPr>
              <a:t>V2X Communication Integration:</a:t>
            </a:r>
          </a:p>
          <a:p>
            <a:pPr marL="457200" lvl="1" indent="0">
              <a:buNone/>
            </a:pPr>
            <a:r>
              <a:rPr lang="en-US" sz="2000" dirty="0">
                <a:latin typeface="Helvetica"/>
                <a:cs typeface="Helvetica"/>
              </a:rPr>
              <a:t>Combines data from vehicles, infrastructure, and pedestrians to enhance situational awareness.</a:t>
            </a:r>
          </a:p>
          <a:p>
            <a:pPr marL="457200" lvl="1" indent="0">
              <a:buNone/>
            </a:pPr>
            <a:endParaRPr lang="en-US" sz="2000" dirty="0">
              <a:latin typeface="Helvetica"/>
              <a:cs typeface="Helvetica"/>
            </a:endParaRPr>
          </a:p>
          <a:p>
            <a:pPr marL="342900" indent="-342900">
              <a:buAutoNum type="arabicParenR"/>
            </a:pPr>
            <a:r>
              <a:rPr lang="en-US" sz="2000" b="1" dirty="0">
                <a:solidFill>
                  <a:srgbClr val="1C1573"/>
                </a:solidFill>
                <a:latin typeface="Helvetica"/>
                <a:cs typeface="Helvetica"/>
              </a:rPr>
              <a:t>Data Fusion Module:</a:t>
            </a:r>
          </a:p>
          <a:p>
            <a:pPr marL="457200" lvl="1" indent="0">
              <a:buNone/>
            </a:pPr>
            <a:r>
              <a:rPr lang="en-US" sz="2000" dirty="0">
                <a:latin typeface="Helvetica"/>
                <a:cs typeface="Helvetica"/>
              </a:rPr>
              <a:t>Fuses vision-based detections and V2X inputs to create a unified representation of the environment.</a:t>
            </a:r>
            <a:endParaRPr lang="en-US" sz="2000" dirty="0">
              <a:cs typeface="Helvetica"/>
            </a:endParaRPr>
          </a:p>
          <a:p>
            <a:pPr marL="457200" lvl="1" indent="0">
              <a:buNone/>
            </a:pPr>
            <a:endParaRPr lang="en-US" sz="2000" dirty="0">
              <a:solidFill>
                <a:srgbClr val="000000"/>
              </a:solidFill>
              <a:latin typeface="Helvetica"/>
              <a:cs typeface="Helvetica"/>
            </a:endParaRPr>
          </a:p>
          <a:p>
            <a:pPr marL="342900" indent="-342900">
              <a:buAutoNum type="arabicParenR"/>
            </a:pPr>
            <a:endParaRPr lang="en-US" sz="2000" dirty="0">
              <a:cs typeface="Helvetica" panose="020B0604020202030204" pitchFamily="34" charset="0"/>
            </a:endParaRPr>
          </a:p>
          <a:p>
            <a:pPr>
              <a:buAutoNum type="arabicParenR"/>
            </a:pPr>
            <a:endParaRPr lang="en-US" dirty="0"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9246101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Helvetica"/>
                <a:cs typeface="Helvetica"/>
              </a:rPr>
              <a:t>System Architecture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71737" y="1125748"/>
            <a:ext cx="11333666" cy="5029199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2000" b="1" dirty="0">
                <a:solidFill>
                  <a:srgbClr val="1C1573"/>
                </a:solidFill>
                <a:latin typeface="Helvetica"/>
                <a:cs typeface="Helvetica"/>
              </a:rPr>
              <a:t>Key Components</a:t>
            </a:r>
            <a:r>
              <a:rPr lang="en-US" sz="2000" b="1" dirty="0">
                <a:latin typeface="Helvetica"/>
                <a:cs typeface="Helvetica"/>
              </a:rPr>
              <a:t>:</a:t>
            </a:r>
            <a:endParaRPr lang="en-US" sz="2000" b="1" dirty="0">
              <a:cs typeface="Helvetica" panose="020B0604020202030204" pitchFamily="34" charset="0"/>
            </a:endParaRPr>
          </a:p>
          <a:p>
            <a:pPr marL="0" indent="0">
              <a:buNone/>
            </a:pPr>
            <a:endParaRPr lang="en-US" sz="2000" b="1" dirty="0">
              <a:latin typeface="Helvetica"/>
              <a:cs typeface="Helvetica"/>
            </a:endParaRPr>
          </a:p>
          <a:p>
            <a:pPr marL="0" indent="0">
              <a:buNone/>
            </a:pPr>
            <a:r>
              <a:rPr lang="en-US" sz="2000" b="1" dirty="0">
                <a:solidFill>
                  <a:srgbClr val="1C1573"/>
                </a:solidFill>
                <a:latin typeface="Helvetica"/>
                <a:cs typeface="Helvetica"/>
              </a:rPr>
              <a:t>4) Trajectory Prediction Module:</a:t>
            </a:r>
          </a:p>
          <a:p>
            <a:pPr marL="457200" lvl="1" indent="0">
              <a:buNone/>
            </a:pPr>
            <a:r>
              <a:rPr lang="en-US" sz="2000" dirty="0">
                <a:latin typeface="Helvetica"/>
                <a:cs typeface="Helvetica"/>
              </a:rPr>
              <a:t>Employs LSTM models to predict the future movement of vehicles and pedestrians based on fused data.</a:t>
            </a:r>
          </a:p>
          <a:p>
            <a:pPr marL="457200" lvl="1" indent="0">
              <a:buNone/>
            </a:pPr>
            <a:endParaRPr lang="en-US" sz="2000" dirty="0">
              <a:solidFill>
                <a:srgbClr val="000000"/>
              </a:solidFill>
              <a:latin typeface="Helvetica"/>
              <a:cs typeface="Helvetica"/>
            </a:endParaRPr>
          </a:p>
          <a:p>
            <a:pPr marL="0" indent="0">
              <a:buNone/>
            </a:pPr>
            <a:r>
              <a:rPr lang="en-US" sz="2000" b="1" dirty="0">
                <a:solidFill>
                  <a:srgbClr val="1C1573"/>
                </a:solidFill>
                <a:latin typeface="Helvetica"/>
                <a:cs typeface="Helvetica"/>
              </a:rPr>
              <a:t>5) Collision Detection System:</a:t>
            </a:r>
          </a:p>
          <a:p>
            <a:pPr marL="457200" lvl="1" indent="0">
              <a:buNone/>
            </a:pPr>
            <a:r>
              <a:rPr lang="en-US" sz="2000" dirty="0">
                <a:latin typeface="Helvetica"/>
                <a:cs typeface="Helvetica"/>
              </a:rPr>
              <a:t>Analyzes trajectories to detect potential collisions and compute metrics like Time-to-Collision (TTC).</a:t>
            </a:r>
            <a:endParaRPr lang="en-US" sz="2000" dirty="0">
              <a:cs typeface="Helvetica"/>
            </a:endParaRPr>
          </a:p>
          <a:p>
            <a:pPr marL="457200" lvl="1" indent="0">
              <a:buNone/>
            </a:pPr>
            <a:endParaRPr lang="en-US" sz="2000" dirty="0">
              <a:solidFill>
                <a:srgbClr val="000000"/>
              </a:solidFill>
              <a:latin typeface="Helvetica"/>
              <a:cs typeface="Helvetica"/>
            </a:endParaRPr>
          </a:p>
          <a:p>
            <a:pPr marL="0" indent="0">
              <a:buNone/>
            </a:pPr>
            <a:r>
              <a:rPr lang="en-US" sz="2000" b="1" dirty="0">
                <a:solidFill>
                  <a:srgbClr val="1C1573"/>
                </a:solidFill>
                <a:latin typeface="Helvetica"/>
                <a:cs typeface="Helvetica"/>
              </a:rPr>
              <a:t>6) Collision Avoidance Module:</a:t>
            </a:r>
          </a:p>
          <a:p>
            <a:pPr marL="0" indent="0">
              <a:buNone/>
            </a:pPr>
            <a:r>
              <a:rPr lang="en-US" sz="2000" dirty="0">
                <a:latin typeface="Helvetica"/>
                <a:cs typeface="Helvetica"/>
              </a:rPr>
              <a:t>    Uses reinforcement learning to determine optimal actions, such as </a:t>
            </a:r>
            <a:r>
              <a:rPr lang="en-US" sz="2000" dirty="0" smtClean="0">
                <a:latin typeface="Helvetica"/>
                <a:cs typeface="Helvetica"/>
              </a:rPr>
              <a:t>braking to </a:t>
            </a:r>
            <a:r>
              <a:rPr lang="en-US" sz="2000" dirty="0">
                <a:latin typeface="Helvetica"/>
                <a:cs typeface="Helvetica"/>
              </a:rPr>
              <a:t>avoid collisions</a:t>
            </a:r>
            <a:r>
              <a:rPr lang="en-US" sz="2000" dirty="0" smtClean="0">
                <a:latin typeface="Helvetica"/>
                <a:cs typeface="Helvetica"/>
              </a:rPr>
              <a:t>.</a:t>
            </a:r>
          </a:p>
          <a:p>
            <a:pPr marL="0" indent="0">
              <a:buNone/>
            </a:pPr>
            <a:endParaRPr lang="en-US" sz="2000" dirty="0" smtClean="0">
              <a:latin typeface="Helvetica"/>
              <a:cs typeface="Helvetica"/>
            </a:endParaRPr>
          </a:p>
          <a:p>
            <a:pPr marL="0" indent="0">
              <a:buNone/>
            </a:pPr>
            <a:r>
              <a:rPr lang="en-IN" sz="2000" b="1" dirty="0">
                <a:solidFill>
                  <a:srgbClr val="1C1573"/>
                </a:solidFill>
                <a:latin typeface="Helvetica"/>
                <a:cs typeface="Helvetica"/>
              </a:rPr>
              <a:t>7) </a:t>
            </a:r>
            <a:r>
              <a:rPr lang="en-IN" sz="2000" b="1" dirty="0" err="1">
                <a:solidFill>
                  <a:srgbClr val="1C1573"/>
                </a:solidFill>
                <a:latin typeface="Helvetica"/>
                <a:cs typeface="Helvetica"/>
              </a:rPr>
              <a:t>Kalman</a:t>
            </a:r>
            <a:r>
              <a:rPr lang="en-IN" sz="2000" b="1" dirty="0">
                <a:solidFill>
                  <a:srgbClr val="1C1573"/>
                </a:solidFill>
                <a:latin typeface="Helvetica"/>
                <a:cs typeface="Helvetica"/>
              </a:rPr>
              <a:t> </a:t>
            </a:r>
            <a:r>
              <a:rPr lang="en-IN" sz="2000" b="1" dirty="0" smtClean="0">
                <a:solidFill>
                  <a:srgbClr val="1C1573"/>
                </a:solidFill>
                <a:latin typeface="Helvetica"/>
                <a:cs typeface="Helvetica"/>
              </a:rPr>
              <a:t>Filter </a:t>
            </a:r>
            <a:r>
              <a:rPr lang="en-IN" sz="2000" b="1" dirty="0">
                <a:solidFill>
                  <a:srgbClr val="1C1573"/>
                </a:solidFill>
                <a:latin typeface="Helvetica"/>
                <a:cs typeface="Helvetica"/>
              </a:rPr>
              <a:t>for Multi-Sensor Fusion and Stabilization (Vision + RADAR + V2X)</a:t>
            </a:r>
          </a:p>
          <a:p>
            <a:pPr marL="0" indent="0">
              <a:buNone/>
            </a:pPr>
            <a:endParaRPr lang="en-US" sz="2000" dirty="0">
              <a:cs typeface="Helvetica" panose="020B0604020202030204" pitchFamily="34" charset="0"/>
            </a:endParaRPr>
          </a:p>
          <a:p>
            <a:pPr>
              <a:buAutoNum type="arabicParenR"/>
            </a:pPr>
            <a:endParaRPr lang="en-US" dirty="0"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1114195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>
                <a:latin typeface="Helvetica"/>
                <a:cs typeface="Helvetica"/>
              </a:rPr>
              <a:t>Simulation and Testing in CARLA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71737" y="1125748"/>
            <a:ext cx="11491817" cy="5561161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2000" b="1" dirty="0">
                <a:solidFill>
                  <a:srgbClr val="1C1573"/>
                </a:solidFill>
                <a:latin typeface="Helvetica"/>
                <a:cs typeface="Helvetica"/>
              </a:rPr>
              <a:t>Objective</a:t>
            </a:r>
            <a:r>
              <a:rPr lang="en-US" sz="2000" b="1" dirty="0">
                <a:latin typeface="Helvetica"/>
                <a:cs typeface="Helvetica"/>
              </a:rPr>
              <a:t>:</a:t>
            </a:r>
            <a:r>
              <a:rPr lang="en-US" sz="2000" dirty="0">
                <a:latin typeface="Helvetica"/>
                <a:cs typeface="Helvetica"/>
              </a:rPr>
              <a:t> </a:t>
            </a:r>
            <a:endParaRPr lang="en-US" sz="2000" dirty="0">
              <a:cs typeface="Helvetica" panose="020B0604020202030204" pitchFamily="34" charset="0"/>
            </a:endParaRPr>
          </a:p>
          <a:p>
            <a:pPr>
              <a:buNone/>
            </a:pPr>
            <a:r>
              <a:rPr lang="en-US" sz="2000" dirty="0">
                <a:latin typeface="Helvetica"/>
                <a:cs typeface="Helvetica"/>
              </a:rPr>
              <a:t>   Validate the system's performance under diverse traffic and weather scenarios using the CARLA simulator.</a:t>
            </a:r>
            <a:endParaRPr lang="en-US" sz="2000" dirty="0">
              <a:cs typeface="Helvetica"/>
            </a:endParaRPr>
          </a:p>
          <a:p>
            <a:pPr marL="0" indent="0">
              <a:buNone/>
            </a:pPr>
            <a:endParaRPr lang="en-US" sz="2000" b="1" dirty="0">
              <a:cs typeface="Helvetica"/>
            </a:endParaRPr>
          </a:p>
          <a:p>
            <a:pPr marL="0" indent="0">
              <a:buNone/>
            </a:pPr>
            <a:r>
              <a:rPr lang="en-US" sz="2000" b="1" dirty="0">
                <a:solidFill>
                  <a:srgbClr val="1C1573"/>
                </a:solidFill>
                <a:latin typeface="Helvetica"/>
                <a:cs typeface="Helvetica"/>
              </a:rPr>
              <a:t>About CARLA:</a:t>
            </a:r>
            <a:endParaRPr lang="en-US" sz="2000" dirty="0">
              <a:solidFill>
                <a:srgbClr val="1C1573"/>
              </a:solidFill>
              <a:cs typeface="Helvetica"/>
            </a:endParaRPr>
          </a:p>
          <a:p>
            <a:pPr marL="400050" lvl="1" indent="0">
              <a:buNone/>
            </a:pPr>
            <a:r>
              <a:rPr lang="en-US" sz="2000" dirty="0">
                <a:latin typeface="Helvetica"/>
                <a:cs typeface="Helvetica"/>
              </a:rPr>
              <a:t>CARLA is an open-source autonomous driving simulator that provides realistic environments for testing and validation.</a:t>
            </a:r>
            <a:endParaRPr lang="en-US" sz="2000" dirty="0">
              <a:solidFill>
                <a:srgbClr val="000000"/>
              </a:solidFill>
              <a:latin typeface="Helvetica"/>
              <a:cs typeface="Helvetica"/>
            </a:endParaRPr>
          </a:p>
          <a:p>
            <a:pPr marL="400050" lvl="1" indent="0">
              <a:buNone/>
            </a:pPr>
            <a:r>
              <a:rPr lang="en-US" sz="2000" b="1" dirty="0">
                <a:solidFill>
                  <a:srgbClr val="1C1573"/>
                </a:solidFill>
                <a:latin typeface="Helvetica"/>
                <a:cs typeface="Helvetica"/>
              </a:rPr>
              <a:t> </a:t>
            </a:r>
            <a:endParaRPr lang="en-US" sz="2000" b="1" dirty="0">
              <a:solidFill>
                <a:srgbClr val="1C1573"/>
              </a:solidFill>
              <a:cs typeface="Helvetica"/>
            </a:endParaRPr>
          </a:p>
          <a:p>
            <a:pPr marL="57150" lvl="1" indent="-57150">
              <a:buNone/>
            </a:pPr>
            <a:r>
              <a:rPr lang="en-US" sz="2000" b="1" dirty="0">
                <a:solidFill>
                  <a:srgbClr val="1C1573"/>
                </a:solidFill>
                <a:latin typeface="Helvetica"/>
                <a:cs typeface="Helvetica"/>
              </a:rPr>
              <a:t>With CARLA we can : </a:t>
            </a:r>
            <a:endParaRPr lang="en-US" sz="2000" b="1" dirty="0">
              <a:solidFill>
                <a:srgbClr val="1C1573"/>
              </a:solidFill>
              <a:cs typeface="Helvetica"/>
            </a:endParaRPr>
          </a:p>
          <a:p>
            <a:pPr marL="400050" lvl="1" indent="0">
              <a:buNone/>
            </a:pPr>
            <a:endParaRPr lang="en-US" sz="2000" dirty="0">
              <a:solidFill>
                <a:srgbClr val="000000"/>
              </a:solidFill>
              <a:cs typeface="Helvetica"/>
            </a:endParaRPr>
          </a:p>
          <a:p>
            <a:pPr marL="800100" lvl="1" indent="-342900">
              <a:buFont typeface="Wingdings" panose="020B0604020202020204" pitchFamily="34" charset="0"/>
              <a:buChar char="ü"/>
            </a:pPr>
            <a:r>
              <a:rPr lang="en-US" sz="2000" dirty="0">
                <a:solidFill>
                  <a:srgbClr val="000000"/>
                </a:solidFill>
                <a:latin typeface="Helvetica"/>
                <a:cs typeface="Helvetica"/>
              </a:rPr>
              <a:t>Simulate urban and highway scenarios with realistic traffic conditions.</a:t>
            </a:r>
            <a:endParaRPr lang="en-US" sz="2000" dirty="0">
              <a:latin typeface="Helvetica"/>
              <a:cs typeface="Helvetica" panose="020B0604020202030204" pitchFamily="34" charset="0"/>
            </a:endParaRPr>
          </a:p>
          <a:p>
            <a:pPr marL="800100" lvl="1" indent="-342900">
              <a:buFont typeface="Wingdings" panose="020B0604020202020204" pitchFamily="34" charset="0"/>
              <a:buChar char="ü"/>
            </a:pPr>
            <a:endParaRPr lang="en-US" sz="2000" dirty="0">
              <a:solidFill>
                <a:srgbClr val="000000"/>
              </a:solidFill>
              <a:latin typeface="Helvetica"/>
              <a:cs typeface="Helvetica"/>
            </a:endParaRPr>
          </a:p>
          <a:p>
            <a:pPr marL="800100" lvl="1" indent="-342900">
              <a:buFont typeface="Wingdings" panose="020B0604020202020204" pitchFamily="34" charset="0"/>
              <a:buChar char="ü"/>
            </a:pPr>
            <a:r>
              <a:rPr lang="en-US" sz="2000" dirty="0">
                <a:solidFill>
                  <a:srgbClr val="000000"/>
                </a:solidFill>
                <a:latin typeface="Helvetica"/>
                <a:cs typeface="Helvetica"/>
              </a:rPr>
              <a:t>Simulate vehicle-to-vehicle (V2V), vehicle-to-infrastructure (V2I), and vehicle-to-pedestrian (V2P) communication.</a:t>
            </a:r>
            <a:endParaRPr lang="en-US" sz="2000" dirty="0">
              <a:latin typeface="Helvetica"/>
              <a:cs typeface="Helvetica" panose="020B0604020202030204" pitchFamily="34" charset="0"/>
            </a:endParaRPr>
          </a:p>
          <a:p>
            <a:pPr marL="800100" lvl="1" indent="-342900">
              <a:buFont typeface="Wingdings" panose="020B0604020202020204" pitchFamily="34" charset="0"/>
              <a:buChar char="ü"/>
            </a:pPr>
            <a:endParaRPr lang="en-US" sz="2000" dirty="0">
              <a:solidFill>
                <a:srgbClr val="000000"/>
              </a:solidFill>
              <a:latin typeface="Helvetica"/>
              <a:cs typeface="Helvetica"/>
            </a:endParaRPr>
          </a:p>
          <a:p>
            <a:pPr marL="800100" lvl="1" indent="-342900">
              <a:buFont typeface="Wingdings" panose="020B0604020202020204" pitchFamily="34" charset="0"/>
              <a:buChar char="ü"/>
            </a:pPr>
            <a:r>
              <a:rPr lang="en-US" sz="2000" dirty="0">
                <a:solidFill>
                  <a:srgbClr val="000000"/>
                </a:solidFill>
                <a:latin typeface="Helvetica"/>
                <a:cs typeface="Helvetica"/>
              </a:rPr>
              <a:t>Add adverse weather effects like fog, rain, and snow.</a:t>
            </a:r>
            <a:endParaRPr lang="en-US" sz="2000" dirty="0">
              <a:latin typeface="Helvetica"/>
              <a:cs typeface="Helvetica" panose="020B0604020202030204" pitchFamily="34" charset="0"/>
            </a:endParaRPr>
          </a:p>
          <a:p>
            <a:pPr marL="400050" lvl="1" indent="0">
              <a:buNone/>
            </a:pPr>
            <a:endParaRPr lang="en-US" sz="1800" dirty="0">
              <a:solidFill>
                <a:srgbClr val="000000"/>
              </a:solidFill>
              <a:cs typeface="Helvetica"/>
            </a:endParaRPr>
          </a:p>
          <a:p>
            <a:pPr>
              <a:buFont typeface="Arial"/>
              <a:buChar char="•"/>
            </a:pPr>
            <a:endParaRPr lang="en-US" sz="2000" b="1" dirty="0">
              <a:solidFill>
                <a:srgbClr val="1C1573"/>
              </a:solidFill>
              <a:cs typeface="Helvetica"/>
            </a:endParaRPr>
          </a:p>
          <a:p>
            <a:pPr>
              <a:buFont typeface="Arial"/>
              <a:buChar char="•"/>
            </a:pPr>
            <a:endParaRPr lang="en-US" sz="2000" b="1" dirty="0">
              <a:solidFill>
                <a:srgbClr val="1C1573"/>
              </a:solidFill>
              <a:cs typeface="Helvetica"/>
            </a:endParaRPr>
          </a:p>
          <a:p>
            <a:pPr marL="0" indent="0">
              <a:buNone/>
            </a:pPr>
            <a:endParaRPr lang="en-US" sz="2000" b="1" dirty="0">
              <a:cs typeface="Helvetica"/>
            </a:endParaRPr>
          </a:p>
          <a:p>
            <a:pPr marL="0" indent="0">
              <a:buNone/>
            </a:pPr>
            <a:endParaRPr lang="en-US" sz="2000" b="1" dirty="0">
              <a:cs typeface="Helvetica"/>
            </a:endParaRPr>
          </a:p>
          <a:p>
            <a:pPr marL="0" indent="0">
              <a:buNone/>
            </a:pPr>
            <a:endParaRPr lang="en-US" sz="2000" b="1" dirty="0"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3858257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Helvetica"/>
                <a:cs typeface="Helvetica"/>
              </a:rPr>
              <a:t>Vision-Based Object Detection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162946" y="990600"/>
            <a:ext cx="10672308" cy="5561161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rgbClr val="1C1573"/>
                </a:solidFill>
                <a:latin typeface="Helvetica"/>
                <a:cs typeface="Helvetica"/>
              </a:rPr>
              <a:t>Objective</a:t>
            </a:r>
            <a:r>
              <a:rPr lang="en-US" sz="2800" b="1" dirty="0">
                <a:latin typeface="Helvetica"/>
                <a:cs typeface="Helvetica"/>
              </a:rPr>
              <a:t>:</a:t>
            </a:r>
            <a:r>
              <a:rPr lang="en-US" sz="2800" dirty="0">
                <a:latin typeface="Helvetica"/>
                <a:cs typeface="Helvetica"/>
              </a:rPr>
              <a:t> </a:t>
            </a:r>
            <a:endParaRPr lang="en-US" sz="3200" dirty="0">
              <a:cs typeface="Helvetica" panose="020B0604020202030204" pitchFamily="34" charset="0"/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2400" dirty="0" smtClean="0"/>
              <a:t> Detect </a:t>
            </a:r>
            <a:r>
              <a:rPr lang="en-US" sz="2400" dirty="0"/>
              <a:t>vehicles and obstacles in </a:t>
            </a:r>
            <a:r>
              <a:rPr lang="en-US" sz="2400" dirty="0" smtClean="0"/>
              <a:t>real-time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2400" dirty="0" smtClean="0"/>
              <a:t> Estimate </a:t>
            </a:r>
            <a:r>
              <a:rPr lang="en-US" sz="2400" dirty="0"/>
              <a:t>object distance and potential collision risk</a:t>
            </a:r>
            <a:r>
              <a:rPr lang="en-US" sz="2400" dirty="0" smtClean="0"/>
              <a:t>.</a:t>
            </a:r>
          </a:p>
          <a:p>
            <a:pPr lvl="1">
              <a:buFont typeface="Wingdings" panose="05000000000000000000" pitchFamily="2" charset="2"/>
              <a:buChar char="ü"/>
            </a:pPr>
            <a:endParaRPr lang="en-US" sz="2400" b="1" dirty="0">
              <a:latin typeface="Helvetica"/>
              <a:cs typeface="Helvetica"/>
            </a:endParaRPr>
          </a:p>
          <a:p>
            <a:pPr marL="0" indent="0">
              <a:buFont typeface="Arial"/>
              <a:buNone/>
            </a:pPr>
            <a:r>
              <a:rPr lang="en-US" sz="2400" b="1" dirty="0">
                <a:solidFill>
                  <a:srgbClr val="1C1573"/>
                </a:solidFill>
                <a:latin typeface="Helvetica"/>
                <a:cs typeface="Helvetica"/>
              </a:rPr>
              <a:t>Models Used:</a:t>
            </a:r>
          </a:p>
          <a:p>
            <a:pPr marL="514350" indent="-285750">
              <a:buFont typeface="Arial"/>
              <a:buChar char="•"/>
            </a:pPr>
            <a:r>
              <a:rPr lang="en-IN" sz="2400" b="1" dirty="0" smtClean="0"/>
              <a:t>YOLOv8 </a:t>
            </a:r>
            <a:r>
              <a:rPr lang="en-US" sz="2400" b="1" dirty="0" smtClean="0">
                <a:latin typeface="Helvetica"/>
                <a:cs typeface="Helvetica"/>
              </a:rPr>
              <a:t>(You Only </a:t>
            </a:r>
            <a:r>
              <a:rPr lang="en-US" sz="2400" b="1" dirty="0">
                <a:latin typeface="Helvetica"/>
                <a:cs typeface="Helvetica"/>
              </a:rPr>
              <a:t>Look Once):</a:t>
            </a:r>
            <a:endParaRPr lang="en-US" sz="2400" dirty="0">
              <a:cs typeface="Helvetica"/>
            </a:endParaRPr>
          </a:p>
          <a:p>
            <a:pPr marL="971550" lvl="1" indent="-285750">
              <a:buFont typeface="Arial"/>
              <a:buChar char="•"/>
            </a:pPr>
            <a:r>
              <a:rPr lang="en-US" sz="2000" dirty="0">
                <a:latin typeface="Helvetica"/>
                <a:cs typeface="Helvetica"/>
              </a:rPr>
              <a:t>Real-Time Speed – Processes images in a single pass, making it faster than two-stage detectors like Faster R-CNN.</a:t>
            </a:r>
          </a:p>
          <a:p>
            <a:pPr marL="971550" lvl="1" indent="-285750">
              <a:buFont typeface="Arial"/>
              <a:buChar char="•"/>
            </a:pPr>
            <a:endParaRPr lang="en-US" sz="2000" dirty="0">
              <a:latin typeface="Helvetica"/>
              <a:cs typeface="Helvetica"/>
            </a:endParaRPr>
          </a:p>
          <a:p>
            <a:pPr marL="971550" lvl="1" indent="-285750">
              <a:buFont typeface="Arial"/>
              <a:buChar char="•"/>
            </a:pPr>
            <a:r>
              <a:rPr lang="en-US" sz="2000" dirty="0" smtClean="0">
                <a:latin typeface="Helvetica"/>
                <a:cs typeface="Helvetica"/>
              </a:rPr>
              <a:t>High Accuracy – Improved detection performance with anchor-free architecture and better bounding box precision.</a:t>
            </a:r>
          </a:p>
          <a:p>
            <a:pPr marL="971550" lvl="1" indent="-285750">
              <a:buFont typeface="Arial"/>
              <a:buChar char="•"/>
            </a:pPr>
            <a:endParaRPr lang="en-US" sz="2000" dirty="0">
              <a:latin typeface="Helvetica"/>
              <a:cs typeface="Helvetica"/>
            </a:endParaRPr>
          </a:p>
          <a:p>
            <a:pPr marL="971550" lvl="1" indent="-285750">
              <a:buFont typeface="Arial"/>
              <a:buChar char="•"/>
            </a:pPr>
            <a:r>
              <a:rPr lang="en-US" sz="2000" dirty="0">
                <a:latin typeface="Helvetica"/>
                <a:cs typeface="Helvetica"/>
              </a:rPr>
              <a:t>Lightweight – Runs smoothly on GPUs and edge devices.</a:t>
            </a:r>
          </a:p>
          <a:p>
            <a:pPr marL="971550" lvl="1" indent="-285750">
              <a:buFont typeface="Arial"/>
              <a:buChar char="•"/>
            </a:pPr>
            <a:endParaRPr lang="en-US" sz="2000" dirty="0">
              <a:latin typeface="Helvetica"/>
              <a:cs typeface="Helvetica"/>
            </a:endParaRPr>
          </a:p>
          <a:p>
            <a:pPr marL="971550" lvl="1" indent="-285750">
              <a:buFont typeface="Arial"/>
              <a:buChar char="•"/>
            </a:pPr>
            <a:r>
              <a:rPr lang="en-US" sz="2000" dirty="0">
                <a:latin typeface="Helvetica"/>
                <a:cs typeface="Helvetica"/>
              </a:rPr>
              <a:t>Seamless Integration – Works with CARLA simulation, provides object detection data for LSTM-based trajectory prediction and collision risk estimation.</a:t>
            </a:r>
            <a:endParaRPr lang="en-US" sz="2000" dirty="0">
              <a:latin typeface="Helvetica"/>
              <a:cs typeface="Helvetica"/>
            </a:endParaRPr>
          </a:p>
          <a:p>
            <a:pPr marL="0" indent="0">
              <a:buNone/>
            </a:pPr>
            <a:endParaRPr lang="en-US" sz="2000" b="1" dirty="0"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40336372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Helvetica"/>
                <a:cs typeface="Helvetica"/>
              </a:rPr>
              <a:t>Vision-Based Object </a:t>
            </a:r>
            <a:r>
              <a:rPr lang="en-IN" dirty="0" smtClean="0">
                <a:latin typeface="Helvetica"/>
                <a:cs typeface="Helvetica"/>
              </a:rPr>
              <a:t>Detection Workflow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162946" y="1143000"/>
            <a:ext cx="10672308" cy="5561161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IN" sz="2400" b="1" dirty="0" smtClean="0">
                <a:solidFill>
                  <a:srgbClr val="1C1573"/>
                </a:solidFill>
                <a:latin typeface="Helvetica"/>
                <a:cs typeface="Helvetica"/>
              </a:rPr>
              <a:t>1. Camera </a:t>
            </a:r>
            <a:r>
              <a:rPr lang="en-IN" sz="2400" b="1" dirty="0">
                <a:solidFill>
                  <a:srgbClr val="1C1573"/>
                </a:solidFill>
                <a:latin typeface="Helvetica"/>
                <a:cs typeface="Helvetica"/>
              </a:rPr>
              <a:t>Sensor Capture</a:t>
            </a:r>
            <a:r>
              <a:rPr lang="en-IN" sz="2400" b="1" dirty="0" smtClean="0">
                <a:solidFill>
                  <a:srgbClr val="1C1573"/>
                </a:solidFill>
                <a:latin typeface="Helvetica"/>
                <a:cs typeface="Helvetica"/>
              </a:rPr>
              <a:t>:</a:t>
            </a:r>
          </a:p>
          <a:p>
            <a:pPr marL="0" indent="0">
              <a:buNone/>
            </a:pPr>
            <a:endParaRPr lang="en-IN" sz="2400" b="1" dirty="0" smtClean="0">
              <a:solidFill>
                <a:srgbClr val="1C1573"/>
              </a:solidFill>
              <a:latin typeface="Helvetica"/>
              <a:cs typeface="Helvetica"/>
            </a:endParaRP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en-US" altLang="en-US" sz="2400" dirty="0" smtClean="0">
                <a:latin typeface="Arial" panose="020B0604020202020204" pitchFamily="34" charset="0"/>
              </a:rPr>
              <a:t> A </a:t>
            </a:r>
            <a:r>
              <a:rPr lang="en-US" altLang="en-US" sz="2400" b="1" dirty="0">
                <a:latin typeface="Arial" panose="020B0604020202020204" pitchFamily="34" charset="0"/>
              </a:rPr>
              <a:t>RGB camera</a:t>
            </a:r>
            <a:r>
              <a:rPr lang="en-US" altLang="en-US" sz="2400" dirty="0">
                <a:latin typeface="Arial" panose="020B0604020202020204" pitchFamily="34" charset="0"/>
              </a:rPr>
              <a:t> is mounted on the ego vehicle in CARLA. 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endParaRPr lang="en-US" altLang="en-US" sz="2400" dirty="0">
              <a:latin typeface="Arial" panose="020B0604020202020204" pitchFamily="34" charset="0"/>
            </a:endParaRP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en-US" altLang="en-US" sz="2400" dirty="0" smtClean="0">
                <a:latin typeface="Arial" panose="020B0604020202020204" pitchFamily="34" charset="0"/>
              </a:rPr>
              <a:t> Captures </a:t>
            </a:r>
            <a:r>
              <a:rPr lang="en-US" altLang="en-US" sz="2400" dirty="0">
                <a:latin typeface="Arial" panose="020B0604020202020204" pitchFamily="34" charset="0"/>
              </a:rPr>
              <a:t>live frames and feeds them into the YOLO model. </a:t>
            </a:r>
          </a:p>
          <a:p>
            <a:pPr marL="0" indent="0">
              <a:buNone/>
            </a:pPr>
            <a:endParaRPr lang="en-IN" sz="2400" b="1" dirty="0" smtClean="0">
              <a:solidFill>
                <a:srgbClr val="1C1573"/>
              </a:solidFill>
              <a:latin typeface="Helvetica"/>
              <a:cs typeface="Helvetica"/>
            </a:endParaRPr>
          </a:p>
          <a:p>
            <a:pPr marL="0" indent="0">
              <a:buNone/>
            </a:pPr>
            <a:r>
              <a:rPr lang="en-IN" sz="2400" b="1" dirty="0" smtClean="0">
                <a:solidFill>
                  <a:srgbClr val="1C1573"/>
                </a:solidFill>
                <a:latin typeface="Helvetica"/>
                <a:cs typeface="Helvetica"/>
              </a:rPr>
              <a:t>2. YOLOv8 </a:t>
            </a:r>
            <a:r>
              <a:rPr lang="en-IN" sz="2400" b="1" dirty="0">
                <a:solidFill>
                  <a:srgbClr val="1C1573"/>
                </a:solidFill>
                <a:latin typeface="Helvetica"/>
                <a:cs typeface="Helvetica"/>
              </a:rPr>
              <a:t>for Object Detection</a:t>
            </a:r>
            <a:r>
              <a:rPr lang="en-IN" sz="2400" b="1" dirty="0" smtClean="0">
                <a:solidFill>
                  <a:srgbClr val="1C1573"/>
                </a:solidFill>
                <a:latin typeface="Helvetica"/>
                <a:cs typeface="Helvetica"/>
              </a:rPr>
              <a:t>:</a:t>
            </a:r>
          </a:p>
          <a:p>
            <a:pPr marL="0" indent="0">
              <a:buNone/>
            </a:pPr>
            <a:endParaRPr lang="en-IN" sz="2400" b="1" dirty="0" smtClean="0">
              <a:solidFill>
                <a:srgbClr val="1C1573"/>
              </a:solidFill>
              <a:latin typeface="Helvetica"/>
              <a:cs typeface="Helvetica"/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2400" dirty="0" smtClean="0">
                <a:latin typeface="Arial" panose="020B0604020202020204" pitchFamily="34" charset="0"/>
              </a:rPr>
              <a:t> The </a:t>
            </a:r>
            <a:r>
              <a:rPr lang="en-US" sz="2400" dirty="0">
                <a:latin typeface="Arial" panose="020B0604020202020204" pitchFamily="34" charset="0"/>
              </a:rPr>
              <a:t>model identifies surrounding vehicles and obstacles</a:t>
            </a:r>
            <a:r>
              <a:rPr lang="en-US" sz="2400" dirty="0" smtClean="0">
                <a:latin typeface="Arial" panose="020B0604020202020204" pitchFamily="34" charset="0"/>
              </a:rPr>
              <a:t>.</a:t>
            </a:r>
          </a:p>
          <a:p>
            <a:pPr lvl="1">
              <a:buFont typeface="Wingdings" panose="05000000000000000000" pitchFamily="2" charset="2"/>
              <a:buChar char="ü"/>
            </a:pPr>
            <a:endParaRPr lang="en-US" sz="2400" dirty="0">
              <a:latin typeface="Arial" panose="020B0604020202020204" pitchFamily="34" charset="0"/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2400" dirty="0" smtClean="0">
                <a:latin typeface="Arial" panose="020B0604020202020204" pitchFamily="34" charset="0"/>
              </a:rPr>
              <a:t> Bounding </a:t>
            </a:r>
            <a:r>
              <a:rPr lang="en-US" sz="2400" dirty="0">
                <a:latin typeface="Arial" panose="020B0604020202020204" pitchFamily="34" charset="0"/>
              </a:rPr>
              <a:t>boxes are generated for detected objects</a:t>
            </a:r>
            <a:r>
              <a:rPr lang="en-US" sz="2400" dirty="0" smtClean="0">
                <a:latin typeface="Arial" panose="020B0604020202020204" pitchFamily="34" charset="0"/>
              </a:rPr>
              <a:t>.</a:t>
            </a:r>
          </a:p>
          <a:p>
            <a:pPr lvl="1">
              <a:buFont typeface="Wingdings" panose="05000000000000000000" pitchFamily="2" charset="2"/>
              <a:buChar char="ü"/>
            </a:pPr>
            <a:endParaRPr lang="en-US" sz="2400" dirty="0">
              <a:latin typeface="Arial" panose="020B0604020202020204" pitchFamily="34" charset="0"/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2400" dirty="0" smtClean="0">
                <a:latin typeface="Arial" panose="020B0604020202020204" pitchFamily="34" charset="0"/>
              </a:rPr>
              <a:t> Objects </a:t>
            </a:r>
            <a:r>
              <a:rPr lang="en-US" sz="2400" dirty="0">
                <a:latin typeface="Arial" panose="020B0604020202020204" pitchFamily="34" charset="0"/>
              </a:rPr>
              <a:t>are classified and assigned confidence scores.</a:t>
            </a:r>
            <a:endParaRPr lang="en-IN" sz="2400" dirty="0">
              <a:latin typeface="Arial" panose="020B0604020202020204" pitchFamily="34" charset="0"/>
            </a:endParaRPr>
          </a:p>
          <a:p>
            <a:pPr marL="0" indent="0">
              <a:buNone/>
            </a:pPr>
            <a:endParaRPr lang="en-IN" sz="2400" b="1" dirty="0">
              <a:solidFill>
                <a:srgbClr val="1C1573"/>
              </a:solidFill>
              <a:latin typeface="Helvetica"/>
              <a:cs typeface="Helvetica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400" dirty="0" smtClean="0"/>
              <a:t> </a:t>
            </a:r>
            <a:endParaRPr lang="en-US" sz="2000" b="1" dirty="0"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66412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Helvetica"/>
                <a:cs typeface="Helvetica"/>
              </a:rPr>
              <a:t>Vision-Based Object </a:t>
            </a:r>
            <a:r>
              <a:rPr lang="en-IN" dirty="0" smtClean="0">
                <a:latin typeface="Helvetica"/>
                <a:cs typeface="Helvetica"/>
              </a:rPr>
              <a:t>Detection Workflow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162946" y="1143000"/>
            <a:ext cx="10672308" cy="5561161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2400" b="1" dirty="0" smtClean="0">
                <a:solidFill>
                  <a:srgbClr val="1C1573"/>
                </a:solidFill>
                <a:latin typeface="Helvetica"/>
                <a:cs typeface="Helvetica"/>
              </a:rPr>
              <a:t>3. Distance </a:t>
            </a:r>
            <a:r>
              <a:rPr lang="en-US" sz="2400" b="1" dirty="0">
                <a:solidFill>
                  <a:srgbClr val="1C1573"/>
                </a:solidFill>
                <a:latin typeface="Helvetica"/>
                <a:cs typeface="Helvetica"/>
              </a:rPr>
              <a:t>Estimation from Bounding Boxes</a:t>
            </a:r>
            <a:r>
              <a:rPr lang="en-US" sz="2400" b="1" dirty="0" smtClean="0">
                <a:solidFill>
                  <a:srgbClr val="1C1573"/>
                </a:solidFill>
                <a:latin typeface="Helvetica"/>
                <a:cs typeface="Helvetica"/>
              </a:rPr>
              <a:t>:</a:t>
            </a:r>
          </a:p>
          <a:p>
            <a:pPr marL="457200" indent="-457200">
              <a:buFont typeface="+mj-lt"/>
              <a:buAutoNum type="arabicPeriod"/>
            </a:pPr>
            <a:endParaRPr lang="en-US" sz="2400" b="1" dirty="0">
              <a:solidFill>
                <a:srgbClr val="1C1573"/>
              </a:solidFill>
              <a:latin typeface="Helvetica"/>
              <a:cs typeface="Helvetica"/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2400" dirty="0">
                <a:latin typeface="Arial" panose="020B0604020202020204" pitchFamily="34" charset="0"/>
              </a:rPr>
              <a:t>The bounding box width is used to estimate the distance of objects</a:t>
            </a:r>
            <a:r>
              <a:rPr lang="en-US" sz="2400" dirty="0" smtClean="0">
                <a:latin typeface="Arial" panose="020B0604020202020204" pitchFamily="34" charset="0"/>
              </a:rPr>
              <a:t>.</a:t>
            </a:r>
          </a:p>
          <a:p>
            <a:pPr lvl="1">
              <a:buFont typeface="Wingdings" panose="05000000000000000000" pitchFamily="2" charset="2"/>
              <a:buChar char="ü"/>
            </a:pPr>
            <a:endParaRPr lang="en-US" sz="2400" dirty="0">
              <a:latin typeface="Arial" panose="020B0604020202020204" pitchFamily="34" charset="0"/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2400" dirty="0">
                <a:latin typeface="Arial" panose="020B0604020202020204" pitchFamily="34" charset="0"/>
              </a:rPr>
              <a:t>Closer objects have larger bounding boxes</a:t>
            </a:r>
            <a:r>
              <a:rPr lang="en-US" sz="2400" dirty="0" smtClean="0">
                <a:latin typeface="Arial" panose="020B0604020202020204" pitchFamily="34" charset="0"/>
              </a:rPr>
              <a:t>.</a:t>
            </a:r>
          </a:p>
          <a:p>
            <a:pPr lvl="1">
              <a:buFont typeface="Wingdings" panose="05000000000000000000" pitchFamily="2" charset="2"/>
              <a:buChar char="ü"/>
            </a:pPr>
            <a:endParaRPr lang="en-US" sz="2400" dirty="0">
              <a:latin typeface="Arial" panose="020B0604020202020204" pitchFamily="34" charset="0"/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2400" dirty="0">
                <a:latin typeface="Arial" panose="020B0604020202020204" pitchFamily="34" charset="0"/>
              </a:rPr>
              <a:t>Used to calculate Time-to-Collision (TTC).</a:t>
            </a:r>
            <a:endParaRPr lang="en-IN" sz="2400" dirty="0">
              <a:latin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endParaRPr lang="en-IN" sz="2400" b="1" dirty="0">
              <a:solidFill>
                <a:srgbClr val="1C1573"/>
              </a:solidFill>
              <a:latin typeface="Helvetica"/>
              <a:cs typeface="Helvetica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400" dirty="0" smtClean="0"/>
              <a:t> </a:t>
            </a:r>
            <a:endParaRPr lang="en-US" sz="2000" b="1" dirty="0"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5845179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Helvetica"/>
                <a:cs typeface="Helvetica"/>
              </a:rPr>
              <a:t>Vision-Based Object </a:t>
            </a:r>
            <a:r>
              <a:rPr lang="en-IN" dirty="0" smtClean="0">
                <a:latin typeface="Helvetica"/>
                <a:cs typeface="Helvetica"/>
              </a:rPr>
              <a:t>Detection Simulation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924933"/>
            <a:ext cx="9815332" cy="5721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0896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Helvetica"/>
                <a:cs typeface="Helvetica"/>
              </a:rPr>
              <a:t>Vision-Based Object Detection </a:t>
            </a:r>
            <a:r>
              <a:rPr lang="en-IN" dirty="0" smtClean="0">
                <a:latin typeface="Helvetica"/>
                <a:cs typeface="Helvetica"/>
              </a:rPr>
              <a:t>Simulation 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924933"/>
            <a:ext cx="9759084" cy="5704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8500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Helvetica"/>
                <a:cs typeface="Helvetica"/>
              </a:rPr>
              <a:t>Vision-Based Object Detection Simulation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990600"/>
            <a:ext cx="9677400" cy="5670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5197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latin typeface="Helvetica"/>
                <a:cs typeface="Helvetica"/>
              </a:rPr>
              <a:t>Radar </a:t>
            </a:r>
            <a:r>
              <a:rPr lang="en-IN" dirty="0" smtClean="0">
                <a:latin typeface="Helvetica"/>
                <a:cs typeface="Helvetica"/>
              </a:rPr>
              <a:t>Based </a:t>
            </a:r>
            <a:r>
              <a:rPr lang="en-IN" dirty="0">
                <a:latin typeface="Helvetica"/>
                <a:cs typeface="Helvetica"/>
              </a:rPr>
              <a:t>Object </a:t>
            </a:r>
            <a:r>
              <a:rPr lang="en-IN" dirty="0" smtClean="0">
                <a:latin typeface="Helvetica"/>
                <a:cs typeface="Helvetica"/>
              </a:rPr>
              <a:t>Detection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28600" y="1143000"/>
            <a:ext cx="10672308" cy="5561161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2400" b="1" dirty="0" smtClean="0">
                <a:solidFill>
                  <a:srgbClr val="1C1573"/>
                </a:solidFill>
                <a:latin typeface="Helvetica"/>
                <a:cs typeface="Helvetica"/>
              </a:rPr>
              <a:t>Objective</a:t>
            </a:r>
          </a:p>
          <a:p>
            <a:pPr marL="457200" indent="-457200">
              <a:buFont typeface="+mj-lt"/>
              <a:buAutoNum type="arabicPeriod"/>
            </a:pPr>
            <a:endParaRPr lang="en-US" sz="2400" b="1" dirty="0">
              <a:solidFill>
                <a:srgbClr val="1C1573"/>
              </a:solidFill>
              <a:latin typeface="Helvetica"/>
              <a:cs typeface="Helvetica"/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2400" dirty="0" smtClean="0">
                <a:latin typeface="Arial" panose="020B0604020202020204" pitchFamily="34" charset="0"/>
              </a:rPr>
              <a:t>Detect </a:t>
            </a:r>
            <a:r>
              <a:rPr lang="en-US" sz="2400" dirty="0">
                <a:latin typeface="Arial" panose="020B0604020202020204" pitchFamily="34" charset="0"/>
              </a:rPr>
              <a:t>obstacles and vehicles using radar sensors</a:t>
            </a:r>
            <a:r>
              <a:rPr lang="en-US" sz="2400" dirty="0" smtClean="0">
                <a:latin typeface="Arial" panose="020B0604020202020204" pitchFamily="34" charset="0"/>
              </a:rPr>
              <a:t>.</a:t>
            </a:r>
          </a:p>
          <a:p>
            <a:pPr lvl="2">
              <a:buFont typeface="Wingdings" panose="05000000000000000000" pitchFamily="2" charset="2"/>
              <a:buChar char="ü"/>
            </a:pPr>
            <a:endParaRPr lang="en-US" sz="2200" dirty="0">
              <a:latin typeface="Arial" panose="020B0604020202020204" pitchFamily="34" charset="0"/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2400" dirty="0">
                <a:latin typeface="Arial" panose="020B0604020202020204" pitchFamily="34" charset="0"/>
              </a:rPr>
              <a:t>Measure distance and velocity of objects for collision risk estimation.</a:t>
            </a:r>
            <a:endParaRPr lang="en-IN" sz="2400" b="1" dirty="0">
              <a:solidFill>
                <a:srgbClr val="1C1573"/>
              </a:solidFill>
              <a:latin typeface="Helvetica"/>
              <a:cs typeface="Helvetica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400" dirty="0" smtClean="0"/>
              <a:t> 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IN" sz="2400" b="1" dirty="0">
                <a:solidFill>
                  <a:srgbClr val="1C1573"/>
                </a:solidFill>
                <a:latin typeface="Helvetica"/>
                <a:cs typeface="Helvetica"/>
              </a:rPr>
              <a:t>Workflow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IN" sz="2000" b="1" dirty="0">
              <a:latin typeface="Helvetica"/>
              <a:cs typeface="Helvetica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400" b="1" dirty="0" smtClean="0">
                <a:solidFill>
                  <a:srgbClr val="1C1573"/>
                </a:solidFill>
                <a:latin typeface="Helvetica"/>
                <a:cs typeface="Helvetica"/>
              </a:rPr>
              <a:t>1. Radar </a:t>
            </a:r>
            <a:r>
              <a:rPr lang="en-US" sz="2400" b="1" dirty="0">
                <a:solidFill>
                  <a:srgbClr val="1C1573"/>
                </a:solidFill>
                <a:latin typeface="Helvetica"/>
                <a:cs typeface="Helvetica"/>
              </a:rPr>
              <a:t>Sensor Integration: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sz="2000" b="1" dirty="0">
              <a:cs typeface="Helvetica"/>
            </a:endParaRP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en-US" sz="2200" dirty="0">
                <a:latin typeface="Arial" panose="020B0604020202020204" pitchFamily="34" charset="0"/>
              </a:rPr>
              <a:t>A radar sensor is mounted on the ego vehicle in CARLA</a:t>
            </a:r>
            <a:r>
              <a:rPr lang="en-US" sz="2200" dirty="0" smtClean="0">
                <a:latin typeface="Arial" panose="020B0604020202020204" pitchFamily="34" charset="0"/>
              </a:rPr>
              <a:t>.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endParaRPr lang="en-US" sz="2200" dirty="0">
              <a:latin typeface="Arial" panose="020B0604020202020204" pitchFamily="34" charset="0"/>
            </a:endParaRP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en-US" sz="2200" dirty="0">
                <a:latin typeface="Arial" panose="020B0604020202020204" pitchFamily="34" charset="0"/>
              </a:rPr>
              <a:t>Continuously scans for objects within a 100m range</a:t>
            </a:r>
            <a:r>
              <a:rPr lang="en-US" sz="2200" dirty="0" smtClean="0">
                <a:latin typeface="Arial" panose="020B0604020202020204" pitchFamily="34" charset="0"/>
              </a:rPr>
              <a:t>.</a:t>
            </a:r>
            <a:endParaRPr lang="en-US" sz="22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89172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"/>
                <a:cs typeface="Helvetica"/>
              </a:rPr>
              <a:t>Current State - Vehicle Sensors</a:t>
            </a:r>
            <a:endParaRPr lang="en-IN" dirty="0"/>
          </a:p>
        </p:txBody>
      </p:sp>
      <p:pic>
        <p:nvPicPr>
          <p:cNvPr id="10" name="Picture 9" descr="Ros Autonomous Vehicle 2024 | levitan.com">
            <a:extLst>
              <a:ext uri="{FF2B5EF4-FFF2-40B4-BE49-F238E27FC236}">
                <a16:creationId xmlns:a16="http://schemas.microsoft.com/office/drawing/2014/main" id="{65B509CE-EC1E-925D-2895-795F213DDE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0853" y="1295400"/>
            <a:ext cx="7890293" cy="5109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4810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latin typeface="Helvetica"/>
                <a:cs typeface="Helvetica"/>
              </a:rPr>
              <a:t>Radar </a:t>
            </a:r>
            <a:r>
              <a:rPr lang="en-IN" dirty="0" smtClean="0">
                <a:latin typeface="Helvetica"/>
                <a:cs typeface="Helvetica"/>
              </a:rPr>
              <a:t>Based </a:t>
            </a:r>
            <a:r>
              <a:rPr lang="en-IN" dirty="0">
                <a:latin typeface="Helvetica"/>
                <a:cs typeface="Helvetica"/>
              </a:rPr>
              <a:t>Object </a:t>
            </a:r>
            <a:r>
              <a:rPr lang="en-IN" dirty="0" smtClean="0">
                <a:latin typeface="Helvetica"/>
                <a:cs typeface="Helvetica"/>
              </a:rPr>
              <a:t>Detection Workflow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28600" y="1143000"/>
            <a:ext cx="10672308" cy="5561161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400" b="1" dirty="0" smtClean="0">
                <a:solidFill>
                  <a:srgbClr val="1C1573"/>
                </a:solidFill>
                <a:latin typeface="Helvetica"/>
                <a:cs typeface="Helvetica"/>
              </a:rPr>
              <a:t>2. Distance </a:t>
            </a:r>
            <a:r>
              <a:rPr lang="en-US" sz="2400" b="1" dirty="0">
                <a:solidFill>
                  <a:srgbClr val="1C1573"/>
                </a:solidFill>
                <a:latin typeface="Helvetica"/>
                <a:cs typeface="Helvetica"/>
              </a:rPr>
              <a:t>&amp; Velocity Measurement: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sz="2000" b="1" dirty="0">
              <a:cs typeface="Helvetica"/>
            </a:endParaRP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en-US" sz="2200" dirty="0">
                <a:latin typeface="Arial" panose="020B0604020202020204" pitchFamily="34" charset="0"/>
              </a:rPr>
              <a:t>Radar detects objects even in poor visibility (fog, rain, darkness</a:t>
            </a:r>
            <a:r>
              <a:rPr lang="en-US" sz="2200" dirty="0" smtClean="0">
                <a:latin typeface="Arial" panose="020B0604020202020204" pitchFamily="34" charset="0"/>
              </a:rPr>
              <a:t>).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endParaRPr lang="en-US" sz="2200" dirty="0">
              <a:latin typeface="Arial" panose="020B0604020202020204" pitchFamily="34" charset="0"/>
            </a:endParaRP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en-US" sz="2200" dirty="0">
                <a:latin typeface="Arial" panose="020B0604020202020204" pitchFamily="34" charset="0"/>
              </a:rPr>
              <a:t>Provides real-time depth and relative velocity of nearby vehicles</a:t>
            </a:r>
            <a:r>
              <a:rPr lang="en-US" sz="1800" b="1" dirty="0">
                <a:cs typeface="Helvetica"/>
              </a:rPr>
              <a:t>.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sz="2400" b="1" dirty="0" smtClean="0">
              <a:solidFill>
                <a:srgbClr val="1C1573"/>
              </a:solidFill>
              <a:latin typeface="Helvetica"/>
              <a:cs typeface="Helvetica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400" b="1" dirty="0" smtClean="0">
                <a:solidFill>
                  <a:srgbClr val="1C1573"/>
                </a:solidFill>
                <a:latin typeface="Helvetica"/>
                <a:cs typeface="Helvetica"/>
              </a:rPr>
              <a:t>3.Time-to-Collision </a:t>
            </a:r>
            <a:r>
              <a:rPr lang="en-US" sz="2400" b="1" dirty="0">
                <a:solidFill>
                  <a:srgbClr val="1C1573"/>
                </a:solidFill>
                <a:latin typeface="Helvetica"/>
                <a:cs typeface="Helvetica"/>
              </a:rPr>
              <a:t>(TTC) Calculation: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sz="2000" b="1" dirty="0" smtClean="0">
              <a:cs typeface="Helvetica"/>
            </a:endParaRP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en-US" sz="2200" dirty="0">
                <a:latin typeface="Arial" panose="020B0604020202020204" pitchFamily="34" charset="0"/>
              </a:rPr>
              <a:t>Uses </a:t>
            </a:r>
            <a:r>
              <a:rPr lang="en-US" sz="2200" dirty="0">
                <a:latin typeface="Arial" panose="020B0604020202020204" pitchFamily="34" charset="0"/>
              </a:rPr>
              <a:t>radar data to estimate TTC based on distance and relative speed</a:t>
            </a:r>
            <a:r>
              <a:rPr lang="en-US" sz="2200" dirty="0" smtClean="0">
                <a:latin typeface="Arial" panose="020B0604020202020204" pitchFamily="34" charset="0"/>
              </a:rPr>
              <a:t>.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endParaRPr lang="en-US" sz="2200" dirty="0">
              <a:latin typeface="Arial" panose="020B0604020202020204" pitchFamily="34" charset="0"/>
            </a:endParaRP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en-US" sz="2200" dirty="0">
                <a:latin typeface="Arial" panose="020B0604020202020204" pitchFamily="34" charset="0"/>
              </a:rPr>
              <a:t>Helps in predicting collisions before they happen</a:t>
            </a:r>
            <a:r>
              <a:rPr lang="en-US" sz="1800" b="1" dirty="0">
                <a:cs typeface="Helvetica"/>
              </a:rPr>
              <a:t>.</a:t>
            </a:r>
            <a:endParaRPr lang="en-US" sz="1800" b="1" dirty="0"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52759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latin typeface="Helvetica"/>
                <a:cs typeface="Helvetica"/>
              </a:rPr>
              <a:t>Radar </a:t>
            </a:r>
            <a:r>
              <a:rPr lang="en-IN" dirty="0" smtClean="0">
                <a:latin typeface="Helvetica"/>
                <a:cs typeface="Helvetica"/>
              </a:rPr>
              <a:t>Based </a:t>
            </a:r>
            <a:r>
              <a:rPr lang="en-IN" dirty="0">
                <a:latin typeface="Helvetica"/>
                <a:cs typeface="Helvetica"/>
              </a:rPr>
              <a:t>Object </a:t>
            </a:r>
            <a:r>
              <a:rPr lang="en-IN" dirty="0" smtClean="0">
                <a:latin typeface="Helvetica"/>
                <a:cs typeface="Helvetica"/>
              </a:rPr>
              <a:t>Detection Simulation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1066800"/>
            <a:ext cx="9067800" cy="5316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756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latin typeface="Helvetica"/>
                <a:cs typeface="Helvetica"/>
              </a:rPr>
              <a:t>Radar </a:t>
            </a:r>
            <a:r>
              <a:rPr lang="en-IN" dirty="0" smtClean="0">
                <a:latin typeface="Helvetica"/>
                <a:cs typeface="Helvetica"/>
              </a:rPr>
              <a:t>Based </a:t>
            </a:r>
            <a:r>
              <a:rPr lang="en-IN" dirty="0">
                <a:latin typeface="Helvetica"/>
                <a:cs typeface="Helvetica"/>
              </a:rPr>
              <a:t>Object </a:t>
            </a:r>
            <a:r>
              <a:rPr lang="en-IN" dirty="0" smtClean="0">
                <a:latin typeface="Helvetica"/>
                <a:cs typeface="Helvetica"/>
              </a:rPr>
              <a:t>Detection Simulation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957260"/>
            <a:ext cx="9448800" cy="5531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8921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V2X-Based Collision Prediction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71737" y="1125748"/>
            <a:ext cx="11491817" cy="5561161"/>
          </a:xfrm>
        </p:spPr>
        <p:txBody>
          <a:bodyPr vert="horz" lIns="91440" tIns="45720" rIns="91440" bIns="45720" rtlCol="0" anchor="t">
            <a:noAutofit/>
          </a:bodyPr>
          <a:lstStyle/>
          <a:p>
            <a:endParaRPr lang="en-IN" sz="2000" dirty="0"/>
          </a:p>
          <a:p>
            <a:pPr>
              <a:buFont typeface="Wingdings" panose="05000000000000000000" pitchFamily="2" charset="2"/>
              <a:buChar char="ü"/>
            </a:pPr>
            <a:r>
              <a:rPr lang="en-IN" sz="2400" dirty="0"/>
              <a:t>Enabled V2X communication in CARLA to exchange vehicle states</a:t>
            </a:r>
            <a:r>
              <a:rPr lang="en-IN" sz="2400" dirty="0" smtClean="0"/>
              <a:t>.</a:t>
            </a:r>
          </a:p>
          <a:p>
            <a:pPr>
              <a:buFont typeface="Wingdings" panose="05000000000000000000" pitchFamily="2" charset="2"/>
              <a:buChar char="ü"/>
            </a:pPr>
            <a:endParaRPr lang="en-IN" sz="2400" dirty="0"/>
          </a:p>
          <a:p>
            <a:pPr>
              <a:buFont typeface="Wingdings" panose="05000000000000000000" pitchFamily="2" charset="2"/>
              <a:buChar char="ü"/>
            </a:pPr>
            <a:r>
              <a:rPr lang="en-IN" sz="2400" dirty="0"/>
              <a:t>Vehicles broadcast position, velocity, and acceleration in real-time</a:t>
            </a:r>
            <a:r>
              <a:rPr lang="en-IN" sz="2400" dirty="0" smtClean="0"/>
              <a:t>.</a:t>
            </a:r>
          </a:p>
          <a:p>
            <a:pPr>
              <a:buFont typeface="Wingdings" panose="05000000000000000000" pitchFamily="2" charset="2"/>
              <a:buChar char="ü"/>
            </a:pPr>
            <a:endParaRPr lang="en-IN" sz="2400" dirty="0"/>
          </a:p>
          <a:p>
            <a:pPr>
              <a:buFont typeface="Wingdings" panose="05000000000000000000" pitchFamily="2" charset="2"/>
              <a:buChar char="ü"/>
            </a:pPr>
            <a:r>
              <a:rPr lang="en-IN" sz="2400" dirty="0"/>
              <a:t>Ego vehicle receives data to predict future trajectories of surrounding vehicles</a:t>
            </a:r>
            <a:r>
              <a:rPr lang="en-IN" sz="2400" dirty="0" smtClean="0"/>
              <a:t>.</a:t>
            </a:r>
          </a:p>
          <a:p>
            <a:pPr>
              <a:buFont typeface="Wingdings" panose="05000000000000000000" pitchFamily="2" charset="2"/>
              <a:buChar char="ü"/>
            </a:pPr>
            <a:endParaRPr lang="en-IN" sz="2400" dirty="0"/>
          </a:p>
          <a:p>
            <a:pPr>
              <a:buFont typeface="Wingdings" panose="05000000000000000000" pitchFamily="2" charset="2"/>
              <a:buChar char="ü"/>
            </a:pPr>
            <a:r>
              <a:rPr lang="en-IN" sz="2400" dirty="0"/>
              <a:t>Improved occlusion handling: detects vehicles hidden behind obstacles</a:t>
            </a:r>
            <a:r>
              <a:rPr lang="en-IN" sz="2400" dirty="0" smtClean="0"/>
              <a:t>.</a:t>
            </a:r>
          </a:p>
          <a:p>
            <a:pPr>
              <a:buFont typeface="Wingdings" panose="05000000000000000000" pitchFamily="2" charset="2"/>
              <a:buChar char="ü"/>
            </a:pPr>
            <a:endParaRPr lang="en-IN" sz="2400" dirty="0"/>
          </a:p>
          <a:p>
            <a:pPr>
              <a:buFont typeface="Wingdings" panose="05000000000000000000" pitchFamily="2" charset="2"/>
              <a:buChar char="ü"/>
            </a:pPr>
            <a:r>
              <a:rPr lang="en-IN" sz="2400" dirty="0"/>
              <a:t>Enhanced TTC estimation using real-time V2X inputs.</a:t>
            </a:r>
          </a:p>
        </p:txBody>
      </p:sp>
    </p:spTree>
    <p:extLst>
      <p:ext uri="{BB962C8B-B14F-4D97-AF65-F5344CB8AC3E}">
        <p14:creationId xmlns:p14="http://schemas.microsoft.com/office/powerpoint/2010/main" val="18015596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LSTM-Based Trajectory Prediction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71737" y="1125748"/>
            <a:ext cx="11491817" cy="5561161"/>
          </a:xfrm>
        </p:spPr>
        <p:txBody>
          <a:bodyPr vert="horz" lIns="91440" tIns="45720" rIns="91440" bIns="45720" rtlCol="0" anchor="t">
            <a:noAutofit/>
          </a:bodyPr>
          <a:lstStyle/>
          <a:p>
            <a:endParaRPr lang="en-IN" sz="2000" dirty="0"/>
          </a:p>
          <a:p>
            <a:pPr>
              <a:buFont typeface="Wingdings" panose="05000000000000000000" pitchFamily="2" charset="2"/>
              <a:buChar char="ü"/>
            </a:pPr>
            <a:r>
              <a:rPr lang="en-IN" sz="2400" dirty="0" smtClean="0"/>
              <a:t> LSTM </a:t>
            </a:r>
            <a:r>
              <a:rPr lang="en-IN" sz="2400" dirty="0"/>
              <a:t>(Long Short-Term Memory) networks are a type of </a:t>
            </a:r>
            <a:r>
              <a:rPr lang="en-IN" sz="2400" dirty="0" smtClean="0"/>
              <a:t>Recurrent </a:t>
            </a:r>
            <a:r>
              <a:rPr lang="en-IN" sz="2400" dirty="0"/>
              <a:t>N</a:t>
            </a:r>
            <a:r>
              <a:rPr lang="en-IN" sz="2400" dirty="0" smtClean="0"/>
              <a:t>eural Network </a:t>
            </a:r>
            <a:r>
              <a:rPr lang="en-IN" sz="2400" dirty="0"/>
              <a:t>(RNN) that are well-suited for learning sequences. </a:t>
            </a:r>
            <a:endParaRPr lang="en-IN" sz="2400" dirty="0" smtClean="0"/>
          </a:p>
          <a:p>
            <a:pPr>
              <a:buFont typeface="Wingdings" panose="05000000000000000000" pitchFamily="2" charset="2"/>
              <a:buChar char="ü"/>
            </a:pPr>
            <a:endParaRPr lang="en-IN" sz="2400" dirty="0"/>
          </a:p>
          <a:p>
            <a:pPr>
              <a:buFont typeface="Wingdings" panose="05000000000000000000" pitchFamily="2" charset="2"/>
              <a:buChar char="ü"/>
            </a:pPr>
            <a:r>
              <a:rPr lang="en-IN" sz="2400" dirty="0" smtClean="0"/>
              <a:t> In </a:t>
            </a:r>
            <a:r>
              <a:rPr lang="en-IN" sz="2400" dirty="0"/>
              <a:t>this project, LSTM is used to predict the future trajectory of vehicles based on their historical motion data. </a:t>
            </a:r>
            <a:endParaRPr lang="en-IN" sz="2400" dirty="0" smtClean="0"/>
          </a:p>
          <a:p>
            <a:pPr>
              <a:buFont typeface="Wingdings" panose="05000000000000000000" pitchFamily="2" charset="2"/>
              <a:buChar char="ü"/>
            </a:pPr>
            <a:endParaRPr lang="en-IN" sz="2400" dirty="0"/>
          </a:p>
          <a:p>
            <a:pPr>
              <a:buFont typeface="Wingdings" panose="05000000000000000000" pitchFamily="2" charset="2"/>
              <a:buChar char="ü"/>
            </a:pPr>
            <a:r>
              <a:rPr lang="en-IN" sz="2400" dirty="0" smtClean="0"/>
              <a:t>Inputs</a:t>
            </a:r>
            <a:r>
              <a:rPr lang="en-IN" sz="2400" dirty="0"/>
              <a:t>: Position (x, y), Velocity (</a:t>
            </a:r>
            <a:r>
              <a:rPr lang="en-IN" sz="2400" dirty="0" err="1"/>
              <a:t>vx</a:t>
            </a:r>
            <a:r>
              <a:rPr lang="en-IN" sz="2400" dirty="0"/>
              <a:t>, </a:t>
            </a:r>
            <a:r>
              <a:rPr lang="en-IN" sz="2400" dirty="0" err="1"/>
              <a:t>vy</a:t>
            </a:r>
            <a:r>
              <a:rPr lang="en-IN" sz="2400" dirty="0"/>
              <a:t>), Acceleration (</a:t>
            </a:r>
            <a:r>
              <a:rPr lang="en-IN" sz="2400" dirty="0" err="1"/>
              <a:t>ax</a:t>
            </a:r>
            <a:r>
              <a:rPr lang="en-IN" sz="2400" dirty="0"/>
              <a:t>, ay</a:t>
            </a:r>
            <a:r>
              <a:rPr lang="en-IN" sz="2400" dirty="0" smtClean="0"/>
              <a:t>).</a:t>
            </a:r>
          </a:p>
          <a:p>
            <a:pPr>
              <a:buFont typeface="Wingdings" panose="05000000000000000000" pitchFamily="2" charset="2"/>
              <a:buChar char="ü"/>
            </a:pPr>
            <a:endParaRPr lang="en-IN" sz="2400" dirty="0"/>
          </a:p>
          <a:p>
            <a:pPr>
              <a:buFont typeface="Wingdings" panose="05000000000000000000" pitchFamily="2" charset="2"/>
              <a:buChar char="ü"/>
            </a:pPr>
            <a:r>
              <a:rPr lang="en-IN" sz="2400" dirty="0" smtClean="0"/>
              <a:t>Outputs</a:t>
            </a:r>
            <a:r>
              <a:rPr lang="en-IN" sz="2400" dirty="0"/>
              <a:t>: Predicted positions for the next 20 time steps</a:t>
            </a:r>
            <a:r>
              <a:rPr lang="en-IN" sz="2400" dirty="0" smtClean="0"/>
              <a:t>.</a:t>
            </a:r>
          </a:p>
          <a:p>
            <a:pPr>
              <a:buFont typeface="Wingdings" panose="05000000000000000000" pitchFamily="2" charset="2"/>
              <a:buChar char="ü"/>
            </a:pPr>
            <a:endParaRPr lang="en-IN" sz="2400" dirty="0"/>
          </a:p>
          <a:p>
            <a:pPr>
              <a:buFont typeface="Wingdings" panose="05000000000000000000" pitchFamily="2" charset="2"/>
              <a:buChar char="ü"/>
            </a:pPr>
            <a:r>
              <a:rPr lang="en-IN" sz="2400" dirty="0" smtClean="0"/>
              <a:t>Trained </a:t>
            </a:r>
            <a:r>
              <a:rPr lang="en-IN" sz="2400" dirty="0"/>
              <a:t>on simulated vehicle trajectories with </a:t>
            </a:r>
            <a:r>
              <a:rPr lang="en-IN" sz="2400" dirty="0" err="1"/>
              <a:t>MinMax</a:t>
            </a:r>
            <a:r>
              <a:rPr lang="en-IN" sz="2400" dirty="0"/>
              <a:t> scaling</a:t>
            </a:r>
            <a:r>
              <a:rPr lang="en-IN" sz="2400" dirty="0" smtClean="0"/>
              <a:t>.</a:t>
            </a:r>
          </a:p>
          <a:p>
            <a:pPr>
              <a:buFont typeface="Wingdings" panose="05000000000000000000" pitchFamily="2" charset="2"/>
              <a:buChar char="ü"/>
            </a:pP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5137961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60569"/>
            <a:ext cx="10007600" cy="764364"/>
          </a:xfrm>
        </p:spPr>
        <p:txBody>
          <a:bodyPr>
            <a:normAutofit fontScale="90000"/>
          </a:bodyPr>
          <a:lstStyle/>
          <a:p>
            <a:r>
              <a:rPr lang="en-US" dirty="0"/>
              <a:t>Pipeline for Vehicle Trajectory Prediction Using LSTM</a:t>
            </a:r>
            <a:endParaRPr lang="en-US" dirty="0"/>
          </a:p>
        </p:txBody>
      </p:sp>
      <p:graphicFrame>
        <p:nvGraphicFramePr>
          <p:cNvPr id="5" name="Diagram 4"/>
          <p:cNvGraphicFramePr/>
          <p:nvPr/>
        </p:nvGraphicFramePr>
        <p:xfrm>
          <a:off x="698500" y="888280"/>
          <a:ext cx="105791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171983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 smtClean="0"/>
              <a:t>Data Logging using CARLA Simulation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28600" y="956763"/>
            <a:ext cx="11491817" cy="5561161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en-IN" sz="2400" dirty="0" smtClean="0"/>
              <a:t> </a:t>
            </a:r>
            <a:r>
              <a:rPr lang="en-IN" sz="2400" dirty="0"/>
              <a:t>To </a:t>
            </a:r>
            <a:r>
              <a:rPr lang="en-IN" sz="2400" dirty="0"/>
              <a:t>train the LSTM model, vehicle trajectory data is collected from the CARLA </a:t>
            </a:r>
            <a:r>
              <a:rPr lang="en-IN" sz="2400" dirty="0"/>
              <a:t>simulator</a:t>
            </a:r>
          </a:p>
          <a:p>
            <a:pPr>
              <a:buFont typeface="Wingdings" panose="05000000000000000000" pitchFamily="2" charset="2"/>
              <a:buChar char="ü"/>
            </a:pPr>
            <a:endParaRPr lang="en-US" sz="2400" dirty="0"/>
          </a:p>
          <a:p>
            <a:pPr>
              <a:buFont typeface="Wingdings" panose="05000000000000000000" pitchFamily="2" charset="2"/>
              <a:buChar char="ü"/>
            </a:pPr>
            <a:r>
              <a:rPr lang="en-IN" sz="2400" dirty="0" smtClean="0"/>
              <a:t> The </a:t>
            </a:r>
            <a:r>
              <a:rPr lang="en-IN" sz="2400" dirty="0"/>
              <a:t>trajectory_logger.py script logs the position, velocity, and acceleration of all vehicles in the environment.</a:t>
            </a:r>
          </a:p>
          <a:p>
            <a:pPr>
              <a:buFont typeface="Wingdings" panose="05000000000000000000" pitchFamily="2" charset="2"/>
              <a:buChar char="ü"/>
            </a:pPr>
            <a:endParaRPr lang="en-US" sz="2400" dirty="0"/>
          </a:p>
          <a:p>
            <a:pPr>
              <a:buFont typeface="Wingdings" panose="05000000000000000000" pitchFamily="2" charset="2"/>
              <a:buChar char="ü"/>
            </a:pPr>
            <a:r>
              <a:rPr lang="en-US" sz="2400" dirty="0" smtClean="0"/>
              <a:t> Steps </a:t>
            </a:r>
            <a:r>
              <a:rPr lang="en-US" sz="2400" dirty="0"/>
              <a:t>: 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IN" sz="2200" dirty="0"/>
              <a:t>The ego vehicle (subject vehicle) and surrounding traffic vehicles are </a:t>
            </a:r>
            <a:r>
              <a:rPr lang="en-IN" sz="2200" dirty="0"/>
              <a:t>spawned with </a:t>
            </a:r>
            <a:r>
              <a:rPr lang="en-IN" sz="2200" b="1" dirty="0" smtClean="0"/>
              <a:t>AUTOPILOT</a:t>
            </a:r>
            <a:r>
              <a:rPr lang="en-IN" sz="2200" dirty="0" smtClean="0"/>
              <a:t> mode enabled.</a:t>
            </a:r>
          </a:p>
          <a:p>
            <a:pPr marL="1371600" lvl="2" indent="-457200">
              <a:buFont typeface="+mj-lt"/>
              <a:buAutoNum type="arabicPeriod"/>
            </a:pPr>
            <a:endParaRPr lang="en-IN" sz="2200" dirty="0"/>
          </a:p>
          <a:p>
            <a:pPr marL="1371600" lvl="2" indent="-457200">
              <a:buFont typeface="+mj-lt"/>
              <a:buAutoNum type="arabicPeriod"/>
            </a:pPr>
            <a:r>
              <a:rPr lang="en-IN" sz="2200" dirty="0"/>
              <a:t>Real-time logging is performed, saving motion states at each </a:t>
            </a:r>
            <a:r>
              <a:rPr lang="en-IN" sz="2200" dirty="0" err="1"/>
              <a:t>timestep</a:t>
            </a:r>
            <a:r>
              <a:rPr lang="en-IN" sz="2200" dirty="0" smtClean="0"/>
              <a:t>.</a:t>
            </a:r>
          </a:p>
          <a:p>
            <a:pPr marL="1371600" lvl="2" indent="-457200">
              <a:buFont typeface="+mj-lt"/>
              <a:buAutoNum type="arabicPeriod"/>
            </a:pPr>
            <a:endParaRPr lang="en-IN" sz="2200" dirty="0"/>
          </a:p>
          <a:p>
            <a:pPr marL="1371600" lvl="2" indent="-457200">
              <a:buFont typeface="+mj-lt"/>
              <a:buAutoNum type="arabicPeriod"/>
            </a:pPr>
            <a:r>
              <a:rPr lang="en-IN" sz="2200" dirty="0"/>
              <a:t>The dataset is stored as a CSV file (carla_all_vehicles_trajectory.csv), which is later used for training.</a:t>
            </a:r>
          </a:p>
          <a:p>
            <a:pPr>
              <a:buFont typeface="Wingdings" panose="05000000000000000000" pitchFamily="2" charset="2"/>
              <a:buChar char="ü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4736299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Data </a:t>
            </a:r>
            <a:r>
              <a:rPr lang="en-US" dirty="0" smtClean="0"/>
              <a:t>Pre-Processing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71737" y="1125748"/>
            <a:ext cx="11491817" cy="5561161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en-IN" sz="2400" dirty="0" smtClean="0"/>
              <a:t> Before </a:t>
            </a:r>
            <a:r>
              <a:rPr lang="en-IN" sz="2400" dirty="0"/>
              <a:t>training, the collected trajectory data needs </a:t>
            </a:r>
            <a:r>
              <a:rPr lang="en-IN" sz="2400" dirty="0" smtClean="0"/>
              <a:t>pre-processing. </a:t>
            </a:r>
          </a:p>
          <a:p>
            <a:pPr>
              <a:buFont typeface="Wingdings" panose="05000000000000000000" pitchFamily="2" charset="2"/>
              <a:buChar char="ü"/>
            </a:pPr>
            <a:endParaRPr lang="en-IN" sz="2400" dirty="0"/>
          </a:p>
          <a:p>
            <a:pPr>
              <a:buFont typeface="Wingdings" panose="05000000000000000000" pitchFamily="2" charset="2"/>
              <a:buChar char="ü"/>
            </a:pPr>
            <a:r>
              <a:rPr lang="en-IN" sz="2400" dirty="0" smtClean="0"/>
              <a:t> The </a:t>
            </a:r>
            <a:r>
              <a:rPr lang="en-IN" sz="2400" dirty="0"/>
              <a:t>prepare_trajectory_data.py script performs </a:t>
            </a:r>
            <a:r>
              <a:rPr lang="en-IN" sz="2400" dirty="0" smtClean="0"/>
              <a:t>pre-processing </a:t>
            </a:r>
            <a:r>
              <a:rPr lang="en-IN" sz="2400" dirty="0"/>
              <a:t>using </a:t>
            </a:r>
            <a:r>
              <a:rPr lang="en-IN" sz="2400" dirty="0"/>
              <a:t>following steps</a:t>
            </a:r>
            <a:r>
              <a:rPr lang="en-IN" sz="2400" dirty="0" smtClean="0"/>
              <a:t>:</a:t>
            </a:r>
          </a:p>
          <a:p>
            <a:pPr>
              <a:buFont typeface="Wingdings" panose="05000000000000000000" pitchFamily="2" charset="2"/>
              <a:buChar char="ü"/>
            </a:pPr>
            <a:endParaRPr lang="en-IN" sz="2400" dirty="0"/>
          </a:p>
          <a:p>
            <a:pPr marL="914400" lvl="2" indent="-457200">
              <a:spcBef>
                <a:spcPts val="1000"/>
              </a:spcBef>
              <a:buFont typeface="+mj-lt"/>
              <a:buAutoNum type="arabicPeriod"/>
            </a:pPr>
            <a:r>
              <a:rPr lang="en-IN" sz="2200" dirty="0"/>
              <a:t>Loads the logged </a:t>
            </a:r>
            <a:r>
              <a:rPr lang="en-IN" sz="2200" dirty="0" smtClean="0"/>
              <a:t>dataset(</a:t>
            </a:r>
            <a:r>
              <a:rPr lang="en-IN" sz="2200" dirty="0"/>
              <a:t>carla_all_vehicles_trajectory.csv</a:t>
            </a:r>
            <a:r>
              <a:rPr lang="en-IN" sz="2200" dirty="0" smtClean="0"/>
              <a:t>) </a:t>
            </a:r>
            <a:r>
              <a:rPr lang="en-IN" sz="2200" dirty="0"/>
              <a:t>and sorts it by </a:t>
            </a:r>
            <a:r>
              <a:rPr lang="en-IN" sz="2200" dirty="0" err="1"/>
              <a:t>vehicle_id</a:t>
            </a:r>
            <a:r>
              <a:rPr lang="en-IN" sz="2200" dirty="0"/>
              <a:t> and </a:t>
            </a:r>
            <a:r>
              <a:rPr lang="en-IN" sz="2200" dirty="0" err="1"/>
              <a:t>timestep</a:t>
            </a:r>
            <a:r>
              <a:rPr lang="en-IN" sz="2200" dirty="0" smtClean="0"/>
              <a:t>.</a:t>
            </a:r>
          </a:p>
          <a:p>
            <a:pPr marL="914400" lvl="2" indent="-457200">
              <a:spcBef>
                <a:spcPts val="1000"/>
              </a:spcBef>
              <a:buFont typeface="+mj-lt"/>
              <a:buAutoNum type="arabicPeriod"/>
            </a:pPr>
            <a:endParaRPr lang="en-IN" sz="2200" dirty="0"/>
          </a:p>
          <a:p>
            <a:pPr marL="914400" lvl="2" indent="-457200">
              <a:spcBef>
                <a:spcPts val="1000"/>
              </a:spcBef>
              <a:buFont typeface="+mj-lt"/>
              <a:buAutoNum type="arabicPeriod"/>
            </a:pPr>
            <a:r>
              <a:rPr lang="en-IN" sz="2200" dirty="0"/>
              <a:t>Normalizes features (position, velocity, acceleration) using </a:t>
            </a:r>
            <a:r>
              <a:rPr lang="en-IN" sz="2200" dirty="0" err="1"/>
              <a:t>MinMaxScaler</a:t>
            </a:r>
            <a:r>
              <a:rPr lang="en-IN" sz="2200" dirty="0" smtClean="0"/>
              <a:t>.</a:t>
            </a:r>
          </a:p>
          <a:p>
            <a:pPr marL="914400" lvl="2" indent="-457200">
              <a:spcBef>
                <a:spcPts val="1000"/>
              </a:spcBef>
              <a:buFont typeface="+mj-lt"/>
              <a:buAutoNum type="arabicPeriod"/>
            </a:pPr>
            <a:endParaRPr lang="en-IN" sz="2200" dirty="0"/>
          </a:p>
          <a:p>
            <a:pPr marL="914400" lvl="2" indent="-457200">
              <a:spcBef>
                <a:spcPts val="1000"/>
              </a:spcBef>
              <a:buFont typeface="+mj-lt"/>
              <a:buAutoNum type="arabicPeriod"/>
            </a:pPr>
            <a:r>
              <a:rPr lang="en-IN" sz="2200" dirty="0"/>
              <a:t>Creates input sequences of 10 </a:t>
            </a:r>
            <a:r>
              <a:rPr lang="en-IN" sz="2200" dirty="0" err="1"/>
              <a:t>timesteps</a:t>
            </a:r>
            <a:r>
              <a:rPr lang="en-IN" sz="2200" dirty="0"/>
              <a:t> and predicts the next 5 </a:t>
            </a:r>
            <a:r>
              <a:rPr lang="en-IN" sz="2200" dirty="0" err="1"/>
              <a:t>timesteps</a:t>
            </a:r>
            <a:r>
              <a:rPr lang="en-IN" sz="2200" dirty="0" smtClean="0"/>
              <a:t>.</a:t>
            </a:r>
          </a:p>
          <a:p>
            <a:pPr marL="914400" lvl="2" indent="-457200">
              <a:spcBef>
                <a:spcPts val="1000"/>
              </a:spcBef>
              <a:buFont typeface="+mj-lt"/>
              <a:buAutoNum type="arabicPeriod"/>
            </a:pPr>
            <a:endParaRPr lang="en-IN" sz="2200" dirty="0"/>
          </a:p>
          <a:p>
            <a:pPr marL="914400" lvl="2" indent="-457200">
              <a:spcBef>
                <a:spcPts val="1000"/>
              </a:spcBef>
              <a:buFont typeface="+mj-lt"/>
              <a:buAutoNum type="arabicPeriod"/>
            </a:pPr>
            <a:r>
              <a:rPr lang="en-IN" sz="2200" dirty="0"/>
              <a:t>Saves the processed data as </a:t>
            </a:r>
            <a:r>
              <a:rPr lang="en-IN" sz="2200" dirty="0" err="1"/>
              <a:t>NumPy</a:t>
            </a:r>
            <a:r>
              <a:rPr lang="en-IN" sz="2200" dirty="0"/>
              <a:t> arrays (</a:t>
            </a:r>
            <a:r>
              <a:rPr lang="en-IN" sz="2200" dirty="0" err="1"/>
              <a:t>X_trajectory.npy</a:t>
            </a:r>
            <a:r>
              <a:rPr lang="en-IN" sz="2200" dirty="0"/>
              <a:t>, </a:t>
            </a:r>
            <a:r>
              <a:rPr lang="en-IN" sz="2200" dirty="0" err="1"/>
              <a:t>Y_trajectory.npy</a:t>
            </a:r>
            <a:r>
              <a:rPr lang="en-IN" sz="2200" dirty="0"/>
              <a:t>).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3683876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LTSM Model Training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71737" y="1125748"/>
            <a:ext cx="11491817" cy="5561161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en-IN" sz="2400" dirty="0"/>
              <a:t>The</a:t>
            </a:r>
            <a:r>
              <a:rPr lang="en-IN" sz="2400" b="1" dirty="0"/>
              <a:t> train_lstm_trajectory.py </a:t>
            </a:r>
            <a:r>
              <a:rPr lang="en-IN" sz="2400" dirty="0"/>
              <a:t>script trains an LSTM-based model for trajectory prediction. </a:t>
            </a:r>
            <a:endParaRPr lang="en-IN" sz="2400" dirty="0" smtClean="0"/>
          </a:p>
          <a:p>
            <a:pPr>
              <a:buFont typeface="Wingdings" panose="05000000000000000000" pitchFamily="2" charset="2"/>
              <a:buChar char="ü"/>
            </a:pPr>
            <a:endParaRPr lang="en-IN" sz="2400" dirty="0" smtClean="0"/>
          </a:p>
          <a:p>
            <a:pPr>
              <a:buFont typeface="Wingdings" panose="05000000000000000000" pitchFamily="2" charset="2"/>
              <a:buChar char="ü"/>
            </a:pPr>
            <a:r>
              <a:rPr lang="en-IN" sz="2400" dirty="0" smtClean="0"/>
              <a:t>The </a:t>
            </a:r>
            <a:r>
              <a:rPr lang="en-IN" sz="2400" dirty="0"/>
              <a:t>architecture consists of:</a:t>
            </a:r>
          </a:p>
          <a:p>
            <a:pPr lvl="1"/>
            <a:r>
              <a:rPr lang="en-IN" sz="2200" dirty="0"/>
              <a:t>An LSTM layer that captures temporal dependencies.</a:t>
            </a:r>
          </a:p>
          <a:p>
            <a:pPr lvl="1"/>
            <a:r>
              <a:rPr lang="en-IN" sz="2200" dirty="0"/>
              <a:t>A fully connected layer that maps hidden states to output coordinates.</a:t>
            </a:r>
          </a:p>
          <a:p>
            <a:pPr lvl="1"/>
            <a:r>
              <a:rPr lang="en-IN" sz="2200" dirty="0"/>
              <a:t>The model is trained using Mean Squared Error (MSE) loss and the Adam optimizer</a:t>
            </a:r>
            <a:r>
              <a:rPr lang="en-IN" sz="2200" dirty="0" smtClean="0"/>
              <a:t>.</a:t>
            </a:r>
          </a:p>
          <a:p>
            <a:pPr lvl="1"/>
            <a:endParaRPr lang="en-IN" sz="2200" dirty="0"/>
          </a:p>
          <a:p>
            <a:pPr>
              <a:buFont typeface="Wingdings" panose="05000000000000000000" pitchFamily="2" charset="2"/>
              <a:buChar char="ü"/>
            </a:pPr>
            <a:r>
              <a:rPr lang="en-IN" sz="2400" dirty="0"/>
              <a:t>Training involves the following: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N" sz="2200" dirty="0"/>
              <a:t>Load the </a:t>
            </a:r>
            <a:r>
              <a:rPr lang="en-IN" sz="2200" dirty="0" smtClean="0"/>
              <a:t>pre-processed </a:t>
            </a:r>
            <a:r>
              <a:rPr lang="en-IN" sz="2200" dirty="0"/>
              <a:t>dataset (</a:t>
            </a:r>
            <a:r>
              <a:rPr lang="en-IN" sz="2200" dirty="0" err="1"/>
              <a:t>X_trajectory.npy</a:t>
            </a:r>
            <a:r>
              <a:rPr lang="en-IN" sz="2200" dirty="0"/>
              <a:t>, </a:t>
            </a:r>
            <a:r>
              <a:rPr lang="en-IN" sz="2200" dirty="0" err="1"/>
              <a:t>Y_trajectory.npy</a:t>
            </a:r>
            <a:r>
              <a:rPr lang="en-IN" sz="2200" dirty="0"/>
              <a:t>).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N" sz="2200" dirty="0"/>
              <a:t>Convert it into </a:t>
            </a:r>
            <a:r>
              <a:rPr lang="en-IN" sz="2200" dirty="0" err="1"/>
              <a:t>PyTorch</a:t>
            </a:r>
            <a:r>
              <a:rPr lang="en-IN" sz="2200" dirty="0"/>
              <a:t> tensors and use a </a:t>
            </a:r>
            <a:r>
              <a:rPr lang="en-IN" sz="2200" dirty="0" err="1"/>
              <a:t>DataLoader</a:t>
            </a:r>
            <a:r>
              <a:rPr lang="en-IN" sz="2200" dirty="0"/>
              <a:t> for efficient batch processing.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N" sz="2200" dirty="0"/>
              <a:t>Train for 10 epochs and save the model as </a:t>
            </a:r>
            <a:r>
              <a:rPr lang="en-IN" sz="2200" b="1" dirty="0" err="1"/>
              <a:t>lstm_trajectory_model.pth</a:t>
            </a:r>
            <a:r>
              <a:rPr lang="en-IN" sz="2200" dirty="0"/>
              <a:t>.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4879574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/>
              <a:t>Real Time Trajectory </a:t>
            </a:r>
            <a:r>
              <a:rPr lang="en-US" dirty="0" smtClean="0"/>
              <a:t>Prediction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71737" y="1125748"/>
            <a:ext cx="11491817" cy="5561161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en-IN" sz="2800" dirty="0" smtClean="0"/>
              <a:t> During </a:t>
            </a:r>
            <a:r>
              <a:rPr lang="en-IN" sz="2800" dirty="0"/>
              <a:t>simulation, the LSTM model is continuously used to predict future positions of vehicles in real-time. This is implemented </a:t>
            </a:r>
            <a:r>
              <a:rPr lang="en-IN" sz="2800" dirty="0" smtClean="0"/>
              <a:t>in final python code.</a:t>
            </a:r>
          </a:p>
          <a:p>
            <a:pPr>
              <a:buFont typeface="Wingdings" panose="05000000000000000000" pitchFamily="2" charset="2"/>
              <a:buChar char="ü"/>
            </a:pPr>
            <a:endParaRPr lang="en-US" sz="2800" dirty="0"/>
          </a:p>
          <a:p>
            <a:pPr lvl="0">
              <a:buFont typeface="Wingdings" panose="05000000000000000000" pitchFamily="2" charset="2"/>
              <a:buChar char="ü"/>
            </a:pPr>
            <a:r>
              <a:rPr lang="en-IN" sz="2800" dirty="0" smtClean="0"/>
              <a:t> The </a:t>
            </a:r>
            <a:r>
              <a:rPr lang="en-IN" sz="2800" b="1" dirty="0" err="1"/>
              <a:t>get_vehicle_state</a:t>
            </a:r>
            <a:r>
              <a:rPr lang="en-IN" sz="2800" b="1" dirty="0"/>
              <a:t>()</a:t>
            </a:r>
            <a:r>
              <a:rPr lang="en-IN" sz="2800" dirty="0"/>
              <a:t> function retrieves the position, velocity, and acceleration of a vehicle in each simulation frame.</a:t>
            </a:r>
          </a:p>
          <a:p>
            <a:pPr>
              <a:buFont typeface="Wingdings" panose="05000000000000000000" pitchFamily="2" charset="2"/>
              <a:buChar char="ü"/>
            </a:pPr>
            <a:endParaRPr lang="en-US" sz="2800" dirty="0" smtClean="0"/>
          </a:p>
          <a:p>
            <a:pPr lvl="0">
              <a:buFont typeface="Wingdings" panose="05000000000000000000" pitchFamily="2" charset="2"/>
              <a:buChar char="ü"/>
            </a:pPr>
            <a:r>
              <a:rPr lang="en-IN" sz="2800" dirty="0" smtClean="0"/>
              <a:t> These </a:t>
            </a:r>
            <a:r>
              <a:rPr lang="en-IN" sz="2800" dirty="0"/>
              <a:t>features are continuously collected for each vehicle and stored as historical sequences</a:t>
            </a:r>
            <a:r>
              <a:rPr lang="en-IN" sz="2800" dirty="0" smtClean="0"/>
              <a:t>.</a:t>
            </a:r>
          </a:p>
          <a:p>
            <a:pPr marL="0" lvl="0" indent="0">
              <a:buNone/>
            </a:pPr>
            <a:endParaRPr lang="en-IN" sz="2400" dirty="0" smtClean="0"/>
          </a:p>
          <a:p>
            <a:pPr>
              <a:buFont typeface="Wingdings" panose="05000000000000000000" pitchFamily="2" charset="2"/>
              <a:buChar char="ü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0463615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"/>
                <a:cs typeface="Helvetica"/>
              </a:rPr>
              <a:t>Current State - Vehicle Collision Detection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IN" dirty="0" err="1">
                <a:latin typeface="Helvetica"/>
                <a:cs typeface="Helvetica"/>
              </a:rPr>
              <a:t>RAdio</a:t>
            </a:r>
            <a:r>
              <a:rPr lang="en-IN" dirty="0">
                <a:latin typeface="Helvetica"/>
                <a:cs typeface="Helvetica"/>
              </a:rPr>
              <a:t> Detection And Ranging (RADAR)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10CAFED-11E0-130A-BDE0-10A0DBE889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1547" y="1524693"/>
            <a:ext cx="8583283" cy="5174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395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/>
              <a:t>Real Time Trajectory </a:t>
            </a:r>
            <a:r>
              <a:rPr lang="en-US" dirty="0" smtClean="0"/>
              <a:t>Prediction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71737" y="1125748"/>
            <a:ext cx="11491817" cy="5561161"/>
          </a:xfrm>
        </p:spPr>
        <p:txBody>
          <a:bodyPr vert="horz" lIns="91440" tIns="45720" rIns="91440" bIns="45720" rtlCol="0" anchor="t">
            <a:noAutofit/>
          </a:bodyPr>
          <a:lstStyle/>
          <a:p>
            <a:pPr lvl="0"/>
            <a:r>
              <a:rPr lang="en-IN" sz="2400" dirty="0" smtClean="0"/>
              <a:t>The </a:t>
            </a:r>
            <a:r>
              <a:rPr lang="en-IN" sz="2400" dirty="0"/>
              <a:t>last </a:t>
            </a:r>
            <a:r>
              <a:rPr lang="en-IN" sz="2400" b="1" dirty="0"/>
              <a:t>10 </a:t>
            </a:r>
            <a:r>
              <a:rPr lang="en-IN" sz="2400" b="1" dirty="0" err="1"/>
              <a:t>timesteps</a:t>
            </a:r>
            <a:r>
              <a:rPr lang="en-IN" sz="2400" dirty="0"/>
              <a:t> of a vehicle's motion history are used as input to the LSTM model</a:t>
            </a:r>
            <a:r>
              <a:rPr lang="en-IN" sz="2400" dirty="0" smtClean="0"/>
              <a:t>.</a:t>
            </a:r>
          </a:p>
          <a:p>
            <a:pPr lvl="0"/>
            <a:endParaRPr lang="en-IN" sz="2400" dirty="0" smtClean="0"/>
          </a:p>
          <a:p>
            <a:pPr lvl="0"/>
            <a:r>
              <a:rPr lang="en-IN" sz="2400" dirty="0" smtClean="0"/>
              <a:t>When enough historical data is available (at least 10 </a:t>
            </a:r>
            <a:r>
              <a:rPr lang="en-IN" sz="2400" dirty="0" err="1" smtClean="0"/>
              <a:t>timesteps</a:t>
            </a:r>
            <a:r>
              <a:rPr lang="en-IN" sz="2400" dirty="0" smtClean="0"/>
              <a:t>), it is converted into a </a:t>
            </a:r>
            <a:r>
              <a:rPr lang="en-IN" sz="2400" b="1" dirty="0" err="1" smtClean="0"/>
              <a:t>PyTorch</a:t>
            </a:r>
            <a:r>
              <a:rPr lang="en-IN" sz="2400" b="1" dirty="0" smtClean="0"/>
              <a:t> tensor</a:t>
            </a:r>
            <a:r>
              <a:rPr lang="en-IN" sz="2400" dirty="0" smtClean="0"/>
              <a:t> and passed to the trained LSTM model.</a:t>
            </a:r>
          </a:p>
          <a:p>
            <a:pPr lvl="0"/>
            <a:endParaRPr lang="en-IN" sz="2400" dirty="0" smtClean="0"/>
          </a:p>
          <a:p>
            <a:pPr lvl="0"/>
            <a:r>
              <a:rPr lang="en-IN" sz="2400" dirty="0" smtClean="0"/>
              <a:t>The model predicts the </a:t>
            </a:r>
            <a:r>
              <a:rPr lang="en-IN" sz="2400" b="1" dirty="0" smtClean="0"/>
              <a:t>next 20 positions (x, y coordinates)</a:t>
            </a:r>
            <a:r>
              <a:rPr lang="en-IN" sz="2400" dirty="0" smtClean="0"/>
              <a:t> of the vehicle.</a:t>
            </a:r>
          </a:p>
          <a:p>
            <a:pPr lvl="0"/>
            <a:endParaRPr lang="en-IN" sz="2400" dirty="0" smtClean="0"/>
          </a:p>
          <a:p>
            <a:pPr lvl="0"/>
            <a:r>
              <a:rPr lang="en-IN" sz="2400" dirty="0" smtClean="0"/>
              <a:t>These predicted future positions are used to estimate </a:t>
            </a:r>
            <a:r>
              <a:rPr lang="en-IN" sz="2400" b="1" dirty="0" smtClean="0"/>
              <a:t>potential collisions</a:t>
            </a:r>
            <a:r>
              <a:rPr lang="en-IN" sz="2400" dirty="0" smtClean="0"/>
              <a:t> by checking for overlaps with other predicted trajectories.</a:t>
            </a:r>
          </a:p>
          <a:p>
            <a:pPr>
              <a:buFont typeface="Wingdings" panose="05000000000000000000" pitchFamily="2" charset="2"/>
              <a:buChar char="ü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6289345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IN" dirty="0"/>
              <a:t>LSTM-Based Trajectory Prediction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952642"/>
            <a:ext cx="9677400" cy="5644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9045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IN" dirty="0"/>
              <a:t>LSTM-Based Trajectory Prediction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936478"/>
            <a:ext cx="9946086" cy="5815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8346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IN" dirty="0"/>
              <a:t>LSTM-Based Trajectory Prediction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924933"/>
            <a:ext cx="9538837" cy="5595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1671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>
                <a:latin typeface="Helvetica"/>
                <a:cs typeface="Helvetica"/>
              </a:rPr>
              <a:t>Collision Detection and Avoidance</a:t>
            </a:r>
            <a:endParaRPr lang="en-IN" b="0" dirty="0">
              <a:solidFill>
                <a:srgbClr val="000000"/>
              </a:solidFill>
              <a:latin typeface="Helvetica"/>
              <a:cs typeface="Helvetica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71737" y="1125748"/>
            <a:ext cx="11491817" cy="5561161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2000" b="1" dirty="0">
                <a:solidFill>
                  <a:srgbClr val="1C1573"/>
                </a:solidFill>
                <a:latin typeface="Helvetica"/>
                <a:cs typeface="Helvetica"/>
              </a:rPr>
              <a:t>Objective</a:t>
            </a:r>
            <a:r>
              <a:rPr lang="en-US" sz="2000" b="1" dirty="0">
                <a:latin typeface="Helvetica"/>
                <a:cs typeface="Helvetica"/>
              </a:rPr>
              <a:t>:</a:t>
            </a:r>
            <a:r>
              <a:rPr lang="en-US" sz="2000" dirty="0">
                <a:latin typeface="Helvetica"/>
                <a:cs typeface="Helvetica"/>
              </a:rPr>
              <a:t> </a:t>
            </a:r>
            <a:endParaRPr lang="en-US" sz="2000" dirty="0">
              <a:cs typeface="Helvetica" panose="020B0604020202030204" pitchFamily="34" charset="0"/>
            </a:endParaRPr>
          </a:p>
          <a:p>
            <a:pPr>
              <a:buNone/>
            </a:pPr>
            <a:r>
              <a:rPr lang="en-US" sz="2000" dirty="0">
                <a:latin typeface="Helvetica"/>
                <a:cs typeface="Helvetica"/>
              </a:rPr>
              <a:t>    Detect potential collisions and implement real-time strategies to avoid them.</a:t>
            </a:r>
            <a:endParaRPr lang="en-US" sz="2000" dirty="0">
              <a:cs typeface="Helvetica"/>
            </a:endParaRPr>
          </a:p>
          <a:p>
            <a:pPr marL="0" indent="0">
              <a:buNone/>
            </a:pPr>
            <a:endParaRPr lang="en-US" sz="2000" b="1" dirty="0">
              <a:cs typeface="Helvetica"/>
            </a:endParaRPr>
          </a:p>
          <a:p>
            <a:pPr>
              <a:buFont typeface="Arial"/>
              <a:buChar char="•"/>
            </a:pPr>
            <a:r>
              <a:rPr lang="en-US" sz="2000" b="1" dirty="0">
                <a:solidFill>
                  <a:srgbClr val="1C1573"/>
                </a:solidFill>
                <a:latin typeface="Helvetica"/>
                <a:cs typeface="Helvetica"/>
              </a:rPr>
              <a:t>Collision Detection:</a:t>
            </a:r>
            <a:endParaRPr lang="en-US" sz="2000" dirty="0">
              <a:cs typeface="Helvetica"/>
            </a:endParaRPr>
          </a:p>
          <a:p>
            <a:pPr lvl="1">
              <a:buFont typeface="Arial"/>
              <a:buChar char="•"/>
            </a:pPr>
            <a:r>
              <a:rPr lang="en-US" sz="2000" b="1" dirty="0">
                <a:latin typeface="Helvetica"/>
                <a:cs typeface="Helvetica"/>
              </a:rPr>
              <a:t>Trajectory Analysis:</a:t>
            </a:r>
            <a:endParaRPr lang="en-US" sz="2000" dirty="0">
              <a:cs typeface="Helvetica"/>
            </a:endParaRPr>
          </a:p>
          <a:p>
            <a:pPr marL="1428750" lvl="2">
              <a:buFont typeface="Wingdings"/>
              <a:buChar char="§"/>
            </a:pPr>
            <a:r>
              <a:rPr lang="en-US" sz="2000" dirty="0">
                <a:latin typeface="Helvetica"/>
                <a:cs typeface="Helvetica"/>
              </a:rPr>
              <a:t>Predicted trajectories from the LSTM model are evaluated for possible intersections.</a:t>
            </a:r>
            <a:endParaRPr lang="en-US" sz="2000">
              <a:cs typeface="Helvetica"/>
            </a:endParaRPr>
          </a:p>
          <a:p>
            <a:pPr marL="1428750" lvl="2">
              <a:buFont typeface="Wingdings"/>
              <a:buChar char="§"/>
            </a:pPr>
            <a:endParaRPr lang="en-US" sz="2000" dirty="0">
              <a:latin typeface="Helvetica"/>
              <a:cs typeface="Helvetica"/>
            </a:endParaRPr>
          </a:p>
          <a:p>
            <a:pPr lvl="1">
              <a:buFont typeface="Arial"/>
              <a:buChar char="•"/>
            </a:pPr>
            <a:r>
              <a:rPr lang="en-US" sz="2000" b="1" dirty="0">
                <a:latin typeface="Helvetica"/>
                <a:cs typeface="Helvetica"/>
              </a:rPr>
              <a:t>Time-to-Collision (TTC):</a:t>
            </a:r>
            <a:endParaRPr lang="en-US" sz="2000">
              <a:cs typeface="Helvetica"/>
            </a:endParaRPr>
          </a:p>
          <a:p>
            <a:pPr marL="1428750" lvl="2">
              <a:buFont typeface="Wingdings"/>
              <a:buChar char="§"/>
            </a:pPr>
            <a:r>
              <a:rPr lang="en-US" sz="2000" dirty="0">
                <a:latin typeface="Helvetica"/>
                <a:cs typeface="Helvetica"/>
              </a:rPr>
              <a:t>Compute TTC to assess the urgency of potential collisions.</a:t>
            </a:r>
            <a:endParaRPr lang="en-US" sz="2000">
              <a:cs typeface="Helvetica"/>
            </a:endParaRPr>
          </a:p>
          <a:p>
            <a:pPr marL="1428750" lvl="2">
              <a:buFont typeface="Wingdings"/>
              <a:buChar char="§"/>
            </a:pPr>
            <a:endParaRPr lang="en-US" sz="2000" dirty="0">
              <a:latin typeface="Helvetica"/>
              <a:cs typeface="Helvetica"/>
            </a:endParaRPr>
          </a:p>
          <a:p>
            <a:pPr lvl="1">
              <a:buFont typeface="Arial"/>
              <a:buChar char="•"/>
            </a:pPr>
            <a:r>
              <a:rPr lang="en-US" sz="2000" b="1" dirty="0">
                <a:latin typeface="Helvetica"/>
                <a:cs typeface="Helvetica"/>
              </a:rPr>
              <a:t>Risk Classification:</a:t>
            </a:r>
            <a:endParaRPr lang="en-US" sz="2000">
              <a:cs typeface="Helvetica"/>
            </a:endParaRPr>
          </a:p>
          <a:p>
            <a:pPr marL="1428750" lvl="2">
              <a:buFont typeface="Wingdings"/>
              <a:buChar char="§"/>
            </a:pPr>
            <a:r>
              <a:rPr lang="en-US" sz="2000" dirty="0">
                <a:latin typeface="Helvetica"/>
                <a:cs typeface="Helvetica"/>
              </a:rPr>
              <a:t>Scenarios are categorized as </a:t>
            </a:r>
            <a:r>
              <a:rPr lang="en-US" sz="2000" b="1" dirty="0">
                <a:latin typeface="Helvetica"/>
                <a:cs typeface="Helvetica"/>
              </a:rPr>
              <a:t>Safe</a:t>
            </a:r>
            <a:r>
              <a:rPr lang="en-US" sz="2000" dirty="0">
                <a:latin typeface="Helvetica"/>
                <a:cs typeface="Helvetica"/>
              </a:rPr>
              <a:t>, </a:t>
            </a:r>
            <a:r>
              <a:rPr lang="en-US" sz="2000" b="1" dirty="0">
                <a:latin typeface="Helvetica"/>
                <a:cs typeface="Helvetica"/>
              </a:rPr>
              <a:t>Warning</a:t>
            </a:r>
            <a:r>
              <a:rPr lang="en-US" sz="2000" dirty="0">
                <a:latin typeface="Helvetica"/>
                <a:cs typeface="Helvetica"/>
              </a:rPr>
              <a:t>, or </a:t>
            </a:r>
            <a:r>
              <a:rPr lang="en-US" sz="2000" b="1" dirty="0">
                <a:latin typeface="Helvetica"/>
                <a:cs typeface="Helvetica"/>
              </a:rPr>
              <a:t>Critical</a:t>
            </a:r>
            <a:r>
              <a:rPr lang="en-US" sz="2000" dirty="0">
                <a:latin typeface="Helvetica"/>
                <a:cs typeface="Helvetica"/>
              </a:rPr>
              <a:t> based on collision likelihood and TTC.</a:t>
            </a:r>
            <a:endParaRPr lang="en-US" sz="2000">
              <a:cs typeface="Helvetica"/>
            </a:endParaRPr>
          </a:p>
          <a:p>
            <a:pPr marL="0" indent="0">
              <a:buNone/>
            </a:pPr>
            <a:endParaRPr lang="en-US" sz="2000" b="1" dirty="0">
              <a:cs typeface="Helvetica"/>
            </a:endParaRPr>
          </a:p>
          <a:p>
            <a:pPr marL="0" indent="0">
              <a:buNone/>
            </a:pPr>
            <a:endParaRPr lang="en-US" sz="2000" b="1" dirty="0">
              <a:cs typeface="Helvetica"/>
            </a:endParaRPr>
          </a:p>
          <a:p>
            <a:pPr marL="0" indent="0">
              <a:buNone/>
            </a:pPr>
            <a:endParaRPr lang="en-US" sz="2000" b="1" dirty="0"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3440638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>
                <a:latin typeface="Helvetica"/>
                <a:cs typeface="Helvetica"/>
              </a:rPr>
              <a:t>Collision Detection and Avoidance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71737" y="1125748"/>
            <a:ext cx="11491817" cy="5561161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2000" b="1" dirty="0">
                <a:solidFill>
                  <a:srgbClr val="1C1573"/>
                </a:solidFill>
                <a:latin typeface="Helvetica"/>
                <a:cs typeface="Helvetica"/>
              </a:rPr>
              <a:t>Objective</a:t>
            </a:r>
            <a:r>
              <a:rPr lang="en-US" sz="2000" b="1" dirty="0">
                <a:latin typeface="Helvetica"/>
                <a:cs typeface="Helvetica"/>
              </a:rPr>
              <a:t>:</a:t>
            </a:r>
            <a:r>
              <a:rPr lang="en-US" sz="2000" dirty="0">
                <a:latin typeface="Helvetica"/>
                <a:cs typeface="Helvetica"/>
              </a:rPr>
              <a:t> </a:t>
            </a:r>
            <a:endParaRPr lang="en-US" sz="2000" dirty="0">
              <a:cs typeface="Helvetica" panose="020B0604020202030204" pitchFamily="34" charset="0"/>
            </a:endParaRPr>
          </a:p>
          <a:p>
            <a:pPr>
              <a:buNone/>
            </a:pPr>
            <a:r>
              <a:rPr lang="en-US" sz="2000" dirty="0">
                <a:latin typeface="Helvetica"/>
                <a:cs typeface="Helvetica"/>
              </a:rPr>
              <a:t>    Detect potential collisions and implement real-time strategies to avoid them.</a:t>
            </a:r>
            <a:endParaRPr lang="en-US" sz="2000" dirty="0">
              <a:cs typeface="Helvetica"/>
            </a:endParaRPr>
          </a:p>
          <a:p>
            <a:pPr marL="0" indent="0">
              <a:buNone/>
            </a:pPr>
            <a:endParaRPr lang="en-US" sz="2000" b="1" dirty="0">
              <a:cs typeface="Helvetica"/>
            </a:endParaRPr>
          </a:p>
          <a:p>
            <a:pPr>
              <a:buFont typeface="Arial"/>
              <a:buChar char="•"/>
            </a:pPr>
            <a:r>
              <a:rPr lang="en-US" sz="2000" b="1" dirty="0">
                <a:solidFill>
                  <a:srgbClr val="1C1573"/>
                </a:solidFill>
                <a:latin typeface="Helvetica"/>
                <a:cs typeface="Helvetica"/>
              </a:rPr>
              <a:t>Collision Avoidance:</a:t>
            </a:r>
            <a:endParaRPr lang="en-US" sz="2000" dirty="0">
              <a:cs typeface="Helvetica"/>
            </a:endParaRPr>
          </a:p>
          <a:p>
            <a:pPr lvl="1" indent="-285750">
              <a:buFont typeface="Arial"/>
              <a:buChar char="•"/>
            </a:pPr>
            <a:r>
              <a:rPr lang="en-US" sz="2000" b="1" dirty="0">
                <a:latin typeface="Helvetica"/>
                <a:cs typeface="Helvetica"/>
              </a:rPr>
              <a:t>Decision-Making:</a:t>
            </a:r>
            <a:endParaRPr lang="en-US" sz="2000" b="1" dirty="0">
              <a:cs typeface="Helvetica"/>
            </a:endParaRPr>
          </a:p>
          <a:p>
            <a:pPr lvl="2">
              <a:buFont typeface="Wingdings"/>
              <a:buChar char="§"/>
            </a:pPr>
            <a:r>
              <a:rPr lang="en-US" sz="2000" dirty="0">
                <a:latin typeface="Helvetica"/>
                <a:cs typeface="Helvetica"/>
              </a:rPr>
              <a:t>Reinforcement Learning (RL) determines optimal maneuvers such as </a:t>
            </a:r>
            <a:r>
              <a:rPr lang="en-US" sz="2000" dirty="0" smtClean="0">
                <a:latin typeface="Helvetica"/>
                <a:cs typeface="Helvetica"/>
              </a:rPr>
              <a:t>braking. (Could not implement accelerating</a:t>
            </a:r>
            <a:r>
              <a:rPr lang="en-US" sz="2000" dirty="0">
                <a:latin typeface="Helvetica"/>
                <a:cs typeface="Helvetica"/>
              </a:rPr>
              <a:t>, or lane </a:t>
            </a:r>
            <a:r>
              <a:rPr lang="en-US" sz="2000" dirty="0" smtClean="0">
                <a:latin typeface="Helvetica"/>
                <a:cs typeface="Helvetica"/>
              </a:rPr>
              <a:t>changes due to limited time for implementation.)</a:t>
            </a:r>
            <a:endParaRPr lang="en-US" sz="2000" dirty="0">
              <a:cs typeface="Helvetica"/>
            </a:endParaRPr>
          </a:p>
          <a:p>
            <a:pPr lvl="2">
              <a:buFont typeface="Wingdings"/>
              <a:buChar char="§"/>
            </a:pPr>
            <a:endParaRPr lang="en-US" sz="2000" dirty="0">
              <a:latin typeface="Helvetica"/>
              <a:cs typeface="Helvetica"/>
            </a:endParaRPr>
          </a:p>
          <a:p>
            <a:pPr lvl="1" indent="-285750">
              <a:buFont typeface="Arial"/>
              <a:buChar char="•"/>
            </a:pPr>
            <a:r>
              <a:rPr lang="en-US" sz="2000" b="1" dirty="0">
                <a:latin typeface="Helvetica"/>
                <a:cs typeface="Helvetica"/>
              </a:rPr>
              <a:t>Real-Time Execution:</a:t>
            </a:r>
            <a:endParaRPr lang="en-US" sz="2000" b="1" dirty="0">
              <a:cs typeface="Helvetica"/>
            </a:endParaRPr>
          </a:p>
          <a:p>
            <a:pPr lvl="2">
              <a:buFont typeface="Wingdings"/>
              <a:buChar char="§"/>
            </a:pPr>
            <a:r>
              <a:rPr lang="en-US" sz="2000" dirty="0">
                <a:latin typeface="Helvetica"/>
                <a:cs typeface="Helvetica"/>
              </a:rPr>
              <a:t>RL agent ensures minimal delay in implementing avoidance actions.</a:t>
            </a:r>
            <a:endParaRPr lang="en-US" sz="2000" dirty="0">
              <a:cs typeface="Helvetica"/>
            </a:endParaRPr>
          </a:p>
          <a:p>
            <a:pPr lvl="2">
              <a:buFont typeface="Wingdings"/>
              <a:buChar char="§"/>
            </a:pPr>
            <a:endParaRPr lang="en-US" sz="2000" dirty="0">
              <a:latin typeface="Helvetica"/>
              <a:cs typeface="Helvetica"/>
            </a:endParaRPr>
          </a:p>
          <a:p>
            <a:pPr lvl="1" indent="-285750">
              <a:buFont typeface="Arial"/>
              <a:buChar char="•"/>
            </a:pPr>
            <a:r>
              <a:rPr lang="en-US" sz="2000" b="1" dirty="0">
                <a:latin typeface="Helvetica"/>
                <a:cs typeface="Helvetica"/>
              </a:rPr>
              <a:t>Adverse Weather Handling:</a:t>
            </a:r>
            <a:endParaRPr lang="en-US" sz="2000" b="1" dirty="0">
              <a:cs typeface="Helvetica"/>
            </a:endParaRPr>
          </a:p>
          <a:p>
            <a:pPr lvl="2">
              <a:buFont typeface="Wingdings"/>
              <a:buChar char="§"/>
            </a:pPr>
            <a:r>
              <a:rPr lang="en-US" sz="2000" dirty="0">
                <a:latin typeface="Helvetica"/>
                <a:cs typeface="Helvetica"/>
              </a:rPr>
              <a:t>Prioritizes V2X data when vision-based inputs are unreliable (e.g., during fog or rain</a:t>
            </a:r>
            <a:r>
              <a:rPr lang="en-US" sz="2000" dirty="0">
                <a:solidFill>
                  <a:srgbClr val="1C1573"/>
                </a:solidFill>
                <a:latin typeface="Helvetica"/>
                <a:cs typeface="Helvetica"/>
              </a:rPr>
              <a:t>).</a:t>
            </a:r>
            <a:endParaRPr lang="en-US" sz="2000" dirty="0">
              <a:cs typeface="Helvetica"/>
            </a:endParaRPr>
          </a:p>
          <a:p>
            <a:pPr>
              <a:buFont typeface="Arial"/>
              <a:buChar char="•"/>
            </a:pPr>
            <a:endParaRPr lang="en-US" sz="2000" b="1" dirty="0">
              <a:solidFill>
                <a:srgbClr val="1C1573"/>
              </a:solidFill>
              <a:cs typeface="Helvetica"/>
            </a:endParaRPr>
          </a:p>
          <a:p>
            <a:pPr marL="0" indent="0">
              <a:buNone/>
            </a:pPr>
            <a:endParaRPr lang="en-US" sz="2000" b="1" dirty="0">
              <a:cs typeface="Helvetica"/>
            </a:endParaRPr>
          </a:p>
          <a:p>
            <a:pPr marL="0" indent="0">
              <a:buNone/>
            </a:pPr>
            <a:endParaRPr lang="en-US" sz="2000" b="1" dirty="0">
              <a:cs typeface="Helvetica"/>
            </a:endParaRPr>
          </a:p>
          <a:p>
            <a:pPr marL="0" indent="0">
              <a:buNone/>
            </a:pPr>
            <a:endParaRPr lang="en-US" sz="2000" b="1" dirty="0"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6371232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Kalman</a:t>
            </a:r>
            <a:r>
              <a:rPr lang="en-IN" dirty="0"/>
              <a:t> Filter for </a:t>
            </a:r>
            <a:r>
              <a:rPr lang="en-IN" dirty="0"/>
              <a:t>Sensor Fusion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04800" y="924933"/>
            <a:ext cx="11491817" cy="5561161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2000" b="1" dirty="0">
                <a:solidFill>
                  <a:srgbClr val="1C1573"/>
                </a:solidFill>
                <a:latin typeface="Helvetica"/>
                <a:cs typeface="Helvetica"/>
              </a:rPr>
              <a:t>Objective</a:t>
            </a:r>
            <a:r>
              <a:rPr lang="en-US" sz="2000" b="1" dirty="0"/>
              <a:t>:</a:t>
            </a:r>
            <a:endParaRPr lang="en-US" sz="2000" dirty="0"/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000" dirty="0"/>
              <a:t>Smooth risk levels calculated from </a:t>
            </a:r>
            <a:r>
              <a:rPr lang="en-US" sz="2000" dirty="0" smtClean="0"/>
              <a:t>Vision-based, Radar</a:t>
            </a:r>
            <a:r>
              <a:rPr lang="en-US" sz="2000" dirty="0"/>
              <a:t>, and V2X data.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000" dirty="0"/>
              <a:t>Provide a stable and filtered risk assessment for collision avoidance.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000" dirty="0"/>
              <a:t>Improve Time-to-Collision (TTC) prediction accuracy by reducing sensor noise.</a:t>
            </a:r>
          </a:p>
          <a:p>
            <a:pPr marL="0" indent="0">
              <a:lnSpc>
                <a:spcPct val="150000"/>
              </a:lnSpc>
              <a:buNone/>
            </a:pPr>
            <a:endParaRPr lang="en-US" sz="2000" dirty="0"/>
          </a:p>
          <a:p>
            <a:pPr marL="0" indent="0">
              <a:lnSpc>
                <a:spcPct val="150000"/>
              </a:lnSpc>
              <a:buNone/>
            </a:pPr>
            <a:r>
              <a:rPr lang="en-US" sz="2000" b="1" dirty="0" smtClean="0">
                <a:solidFill>
                  <a:srgbClr val="1C1573"/>
                </a:solidFill>
                <a:latin typeface="Helvetica"/>
                <a:cs typeface="Helvetica"/>
              </a:rPr>
              <a:t>Workflow :</a:t>
            </a:r>
            <a:endParaRPr lang="en-US" sz="2000" b="1" dirty="0">
              <a:solidFill>
                <a:srgbClr val="1C1573"/>
              </a:solidFill>
              <a:latin typeface="Helvetica"/>
              <a:cs typeface="Helvetic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2000" b="1" dirty="0" smtClean="0">
                <a:solidFill>
                  <a:srgbClr val="1C1573"/>
                </a:solidFill>
                <a:latin typeface="Helvetica"/>
                <a:cs typeface="Helvetica"/>
              </a:rPr>
              <a:t>1. Sensor </a:t>
            </a:r>
            <a:r>
              <a:rPr lang="en-US" sz="2000" b="1" dirty="0">
                <a:solidFill>
                  <a:srgbClr val="1C1573"/>
                </a:solidFill>
                <a:latin typeface="Helvetica"/>
                <a:cs typeface="Helvetica"/>
              </a:rPr>
              <a:t>Data Fusion: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000" dirty="0"/>
              <a:t>The system receives risk levels from </a:t>
            </a:r>
            <a:r>
              <a:rPr lang="en-US" sz="2000" dirty="0"/>
              <a:t>Vision, Radar</a:t>
            </a:r>
            <a:r>
              <a:rPr lang="en-US" sz="2000" dirty="0"/>
              <a:t>, and V2X communication.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000" dirty="0"/>
              <a:t>Each risk level is mapped to a numeric value: 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US" sz="2000" dirty="0" smtClean="0"/>
              <a:t>        SAFE </a:t>
            </a:r>
            <a:r>
              <a:rPr lang="en-US" sz="2000" dirty="0"/>
              <a:t>= 0, LOW = 1, MEDIUM = 2, HIGH = 3</a:t>
            </a:r>
            <a:r>
              <a:rPr lang="en-US" sz="2000" dirty="0" smtClean="0"/>
              <a:t>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21394335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Kalman</a:t>
            </a:r>
            <a:r>
              <a:rPr lang="en-IN" dirty="0"/>
              <a:t> Filter for </a:t>
            </a:r>
            <a:r>
              <a:rPr lang="en-IN" dirty="0"/>
              <a:t>Sensor </a:t>
            </a:r>
            <a:r>
              <a:rPr lang="en-IN" dirty="0" smtClean="0"/>
              <a:t>Fusion Workflo</a:t>
            </a:r>
            <a:r>
              <a:rPr lang="en-IN" dirty="0"/>
              <a:t>w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04800" y="924933"/>
            <a:ext cx="11491817" cy="5561161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lnSpc>
                <a:spcPct val="200000"/>
              </a:lnSpc>
              <a:buNone/>
            </a:pPr>
            <a:r>
              <a:rPr lang="en-US" sz="2000" b="1" dirty="0" smtClean="0">
                <a:solidFill>
                  <a:srgbClr val="1C1573"/>
                </a:solidFill>
                <a:latin typeface="Helvetica"/>
                <a:cs typeface="Helvetica"/>
              </a:rPr>
              <a:t>2</a:t>
            </a:r>
            <a:r>
              <a:rPr lang="en-US" sz="2000" b="1" dirty="0">
                <a:solidFill>
                  <a:srgbClr val="1C1573"/>
                </a:solidFill>
                <a:latin typeface="Helvetica"/>
                <a:cs typeface="Helvetica"/>
              </a:rPr>
              <a:t>. </a:t>
            </a:r>
            <a:r>
              <a:rPr lang="en-US" sz="2000" b="1" dirty="0" err="1">
                <a:solidFill>
                  <a:srgbClr val="1C1573"/>
                </a:solidFill>
                <a:latin typeface="Helvetica"/>
                <a:cs typeface="Helvetica"/>
              </a:rPr>
              <a:t>Kalman</a:t>
            </a:r>
            <a:r>
              <a:rPr lang="en-US" sz="2000" b="1" dirty="0">
                <a:solidFill>
                  <a:srgbClr val="1C1573"/>
                </a:solidFill>
                <a:latin typeface="Helvetica"/>
                <a:cs typeface="Helvetica"/>
              </a:rPr>
              <a:t> </a:t>
            </a:r>
            <a:r>
              <a:rPr lang="en-US" sz="2000" b="1" dirty="0">
                <a:solidFill>
                  <a:srgbClr val="1C1573"/>
                </a:solidFill>
                <a:latin typeface="Helvetica"/>
                <a:cs typeface="Helvetica"/>
              </a:rPr>
              <a:t>Filter for Risk Smoothing:</a:t>
            </a:r>
          </a:p>
          <a:p>
            <a:pPr lvl="1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sz="2000" dirty="0"/>
              <a:t>Maintains an internal state of the current risk level.</a:t>
            </a:r>
          </a:p>
          <a:p>
            <a:pPr lvl="1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sz="2000" dirty="0"/>
              <a:t>Predicts risk level at the next </a:t>
            </a:r>
            <a:r>
              <a:rPr lang="en-US" sz="2000" dirty="0" err="1"/>
              <a:t>timestep</a:t>
            </a:r>
            <a:r>
              <a:rPr lang="en-US" sz="2000" dirty="0"/>
              <a:t> using the state transition model.</a:t>
            </a:r>
          </a:p>
          <a:p>
            <a:pPr lvl="1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sz="2000" dirty="0"/>
              <a:t>Updates the risk estimate </a:t>
            </a:r>
            <a:r>
              <a:rPr lang="en-US" dirty="0"/>
              <a:t>using new sensor data, balancing </a:t>
            </a:r>
            <a:r>
              <a:rPr lang="en-US" b="1" dirty="0"/>
              <a:t>past predictions with new observations</a:t>
            </a:r>
            <a:r>
              <a:rPr lang="en-US" dirty="0"/>
              <a:t>.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US" sz="2000" b="1" dirty="0">
                <a:solidFill>
                  <a:srgbClr val="1C1573"/>
                </a:solidFill>
                <a:latin typeface="Helvetica"/>
                <a:cs typeface="Helvetica"/>
              </a:rPr>
              <a:t>3. </a:t>
            </a:r>
            <a:r>
              <a:rPr lang="en-US" sz="2000" b="1" dirty="0" smtClean="0">
                <a:solidFill>
                  <a:srgbClr val="1C1573"/>
                </a:solidFill>
                <a:latin typeface="Helvetica"/>
                <a:cs typeface="Helvetica"/>
              </a:rPr>
              <a:t>Weig</a:t>
            </a:r>
            <a:r>
              <a:rPr lang="en-US" sz="2000" b="1" dirty="0">
                <a:solidFill>
                  <a:srgbClr val="1C1573"/>
                </a:solidFill>
                <a:latin typeface="Helvetica"/>
                <a:cs typeface="Helvetica"/>
              </a:rPr>
              <a:t>hted </a:t>
            </a:r>
            <a:r>
              <a:rPr lang="en-US" sz="2000" b="1" dirty="0" smtClean="0">
                <a:solidFill>
                  <a:srgbClr val="1C1573"/>
                </a:solidFill>
                <a:latin typeface="Helvetica"/>
                <a:cs typeface="Helvetica"/>
              </a:rPr>
              <a:t>Sensor Fusion:</a:t>
            </a:r>
          </a:p>
          <a:p>
            <a:pPr lvl="1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sz="2000" dirty="0"/>
              <a:t>Radar risk is given higher priority (60%) due to accuracy in velocity measurement.</a:t>
            </a:r>
          </a:p>
          <a:p>
            <a:pPr lvl="1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sz="2000" dirty="0"/>
              <a:t>YOLO </a:t>
            </a:r>
            <a:r>
              <a:rPr lang="en-US" sz="2000" dirty="0"/>
              <a:t>and V2X contribute 30% and 10%, respectively.</a:t>
            </a:r>
          </a:p>
          <a:p>
            <a:pPr lvl="1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sz="2000" dirty="0"/>
              <a:t>The </a:t>
            </a:r>
            <a:r>
              <a:rPr lang="en-US" sz="2000" dirty="0" err="1"/>
              <a:t>Kalman</a:t>
            </a:r>
            <a:r>
              <a:rPr lang="en-US" sz="2000" dirty="0"/>
              <a:t> filter adjusts dynamically to sudden risk level changes</a:t>
            </a:r>
            <a:r>
              <a:rPr lang="en-US" sz="2000" dirty="0" smtClean="0"/>
              <a:t>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19413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Kalman</a:t>
            </a:r>
            <a:r>
              <a:rPr lang="en-IN" dirty="0"/>
              <a:t> Filter for </a:t>
            </a:r>
            <a:r>
              <a:rPr lang="en-IN" dirty="0"/>
              <a:t>Sensor </a:t>
            </a:r>
            <a:r>
              <a:rPr lang="en-IN" dirty="0" smtClean="0"/>
              <a:t>Fusion </a:t>
            </a:r>
            <a:r>
              <a:rPr lang="en-IN" dirty="0"/>
              <a:t>Workflow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04800" y="924933"/>
            <a:ext cx="11491817" cy="5561161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lnSpc>
                <a:spcPct val="200000"/>
              </a:lnSpc>
              <a:buNone/>
            </a:pPr>
            <a:r>
              <a:rPr lang="en-US" sz="2000" b="1" dirty="0" smtClean="0">
                <a:solidFill>
                  <a:srgbClr val="1C1573"/>
                </a:solidFill>
                <a:latin typeface="Helvetica"/>
                <a:cs typeface="Helvetica"/>
              </a:rPr>
              <a:t>4. Final </a:t>
            </a:r>
            <a:r>
              <a:rPr lang="en-US" sz="2000" b="1" dirty="0">
                <a:solidFill>
                  <a:srgbClr val="1C1573"/>
                </a:solidFill>
                <a:latin typeface="Helvetica"/>
                <a:cs typeface="Helvetica"/>
              </a:rPr>
              <a:t>Risk Level Used for Decision Making:</a:t>
            </a:r>
          </a:p>
          <a:p>
            <a:pPr lvl="1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sz="2000" dirty="0"/>
              <a:t>The smoothed risk output is used to trigger Automatic Emergency Braking (AEB) if necessary.</a:t>
            </a:r>
          </a:p>
          <a:p>
            <a:pPr lvl="1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sz="2000" dirty="0"/>
              <a:t>Ensures stable braking decisions instead of reacting to noisy </a:t>
            </a:r>
            <a:r>
              <a:rPr lang="en-US" sz="2000" dirty="0" smtClean="0"/>
              <a:t>detections</a:t>
            </a:r>
            <a:r>
              <a:rPr lang="en-US" dirty="0" smtClean="0"/>
              <a:t>.</a:t>
            </a:r>
          </a:p>
          <a:p>
            <a:pPr marL="457200" lvl="1" indent="0">
              <a:lnSpc>
                <a:spcPct val="200000"/>
              </a:lnSpc>
              <a:buNone/>
            </a:pPr>
            <a:endParaRPr lang="en-US" dirty="0" smtClean="0"/>
          </a:p>
          <a:p>
            <a:pPr marL="0" indent="0">
              <a:lnSpc>
                <a:spcPct val="200000"/>
              </a:lnSpc>
              <a:buNone/>
            </a:pPr>
            <a:r>
              <a:rPr lang="en-IN" sz="2000" b="1" dirty="0" smtClean="0">
                <a:solidFill>
                  <a:srgbClr val="1C1573"/>
                </a:solidFill>
                <a:latin typeface="Helvetica"/>
                <a:cs typeface="Helvetica"/>
              </a:rPr>
              <a:t>Key Advantages of </a:t>
            </a:r>
            <a:r>
              <a:rPr lang="en-IN" sz="2000" b="1" dirty="0" err="1" smtClean="0">
                <a:solidFill>
                  <a:srgbClr val="1C1573"/>
                </a:solidFill>
                <a:latin typeface="Helvetica"/>
                <a:cs typeface="Helvetica"/>
              </a:rPr>
              <a:t>Kalman</a:t>
            </a:r>
            <a:r>
              <a:rPr lang="en-IN" sz="2000" b="1" dirty="0" smtClean="0">
                <a:solidFill>
                  <a:srgbClr val="1C1573"/>
                </a:solidFill>
                <a:latin typeface="Helvetica"/>
                <a:cs typeface="Helvetica"/>
              </a:rPr>
              <a:t> Filtering in Risk Estimation:</a:t>
            </a:r>
          </a:p>
          <a:p>
            <a:pPr lvl="1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IN" sz="2000" dirty="0"/>
              <a:t>Removes </a:t>
            </a:r>
            <a:r>
              <a:rPr lang="en-IN" sz="2000" dirty="0"/>
              <a:t>fluctuations in risk levels caused by sensor noise</a:t>
            </a:r>
            <a:r>
              <a:rPr lang="en-IN" sz="2000" dirty="0" smtClean="0"/>
              <a:t>.</a:t>
            </a:r>
          </a:p>
          <a:p>
            <a:pPr lvl="1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IN" sz="2000" dirty="0" smtClean="0"/>
              <a:t>Smooths </a:t>
            </a:r>
            <a:r>
              <a:rPr lang="en-IN" sz="2000" dirty="0"/>
              <a:t>sudden jumps in detection confidence</a:t>
            </a:r>
            <a:r>
              <a:rPr lang="en-IN" sz="2000" dirty="0" smtClean="0"/>
              <a:t>.</a:t>
            </a:r>
          </a:p>
          <a:p>
            <a:pPr lvl="1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IN" sz="2000" dirty="0" smtClean="0"/>
              <a:t>Ensures </a:t>
            </a:r>
            <a:r>
              <a:rPr lang="en-IN" sz="2000" dirty="0"/>
              <a:t>consistent emergency braking activation, preventing unnecessary</a:t>
            </a:r>
            <a:endParaRPr lang="en-US" sz="2000" dirty="0"/>
          </a:p>
          <a:p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232244654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Automatic Emergency Braking (AEB)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71737" y="1125748"/>
            <a:ext cx="11491817" cy="5561161"/>
          </a:xfrm>
        </p:spPr>
        <p:txBody>
          <a:bodyPr vert="horz" lIns="91440" tIns="45720" rIns="91440" bIns="45720" rtlCol="0" anchor="t">
            <a:noAutofit/>
          </a:bodyPr>
          <a:lstStyle/>
          <a:p>
            <a:endParaRPr lang="en-US" sz="2000" dirty="0"/>
          </a:p>
          <a:p>
            <a:pPr>
              <a:buFont typeface="Wingdings" panose="05000000000000000000" pitchFamily="2" charset="2"/>
              <a:buChar char="ü"/>
            </a:pPr>
            <a:r>
              <a:rPr lang="en-US" sz="2400" dirty="0" smtClean="0"/>
              <a:t>AEB </a:t>
            </a:r>
            <a:r>
              <a:rPr lang="en-US" sz="2400" dirty="0"/>
              <a:t>activates when collision risk is HIGH based on </a:t>
            </a:r>
            <a:r>
              <a:rPr lang="en-US" sz="2400" dirty="0" smtClean="0"/>
              <a:t>output of multi-sensor </a:t>
            </a:r>
            <a:r>
              <a:rPr lang="en-US" sz="2400" dirty="0"/>
              <a:t>fusion</a:t>
            </a:r>
            <a:r>
              <a:rPr lang="en-US" sz="2400" dirty="0" smtClean="0"/>
              <a:t>.</a:t>
            </a:r>
          </a:p>
          <a:p>
            <a:pPr>
              <a:buFont typeface="Wingdings" panose="05000000000000000000" pitchFamily="2" charset="2"/>
              <a:buChar char="ü"/>
            </a:pPr>
            <a:endParaRPr lang="en-US" sz="2400" dirty="0"/>
          </a:p>
          <a:p>
            <a:pPr>
              <a:buFont typeface="Wingdings" panose="05000000000000000000" pitchFamily="2" charset="2"/>
              <a:buChar char="ü"/>
            </a:pPr>
            <a:r>
              <a:rPr lang="en-US" sz="2400" dirty="0" smtClean="0"/>
              <a:t>AEB also overrides manual control when Radar </a:t>
            </a:r>
            <a:r>
              <a:rPr lang="en-IN" sz="2400" dirty="0" smtClean="0"/>
              <a:t>Based </a:t>
            </a:r>
            <a:r>
              <a:rPr lang="en-IN" sz="2400" dirty="0"/>
              <a:t>Hazard Detection</a:t>
            </a:r>
            <a:r>
              <a:rPr lang="en-US" sz="2400" dirty="0" smtClean="0"/>
              <a:t> detects Time-to-Collision </a:t>
            </a:r>
            <a:r>
              <a:rPr lang="en-US" sz="2400" dirty="0"/>
              <a:t>(TTC) &lt; 2 sec OR Distance &lt; </a:t>
            </a:r>
            <a:r>
              <a:rPr lang="en-US" sz="2400" dirty="0" smtClean="0"/>
              <a:t>5m</a:t>
            </a:r>
            <a:r>
              <a:rPr lang="en-US" sz="2400" dirty="0"/>
              <a:t> </a:t>
            </a:r>
            <a:r>
              <a:rPr lang="en-US" sz="2400" dirty="0" smtClean="0"/>
              <a:t>as Radar has higher priority than other sensors.</a:t>
            </a:r>
          </a:p>
          <a:p>
            <a:pPr>
              <a:buFont typeface="Wingdings" panose="05000000000000000000" pitchFamily="2" charset="2"/>
              <a:buChar char="ü"/>
            </a:pPr>
            <a:endParaRPr lang="en-US" sz="2400" dirty="0"/>
          </a:p>
          <a:p>
            <a:pPr>
              <a:buFont typeface="Wingdings" panose="05000000000000000000" pitchFamily="2" charset="2"/>
              <a:buChar char="ü"/>
            </a:pPr>
            <a:r>
              <a:rPr lang="en-US" sz="2400" dirty="0" smtClean="0"/>
              <a:t>Manual </a:t>
            </a:r>
            <a:r>
              <a:rPr lang="en-US" sz="2400" dirty="0"/>
              <a:t>override ensures driver control</a:t>
            </a:r>
            <a:r>
              <a:rPr lang="en-US" sz="2400" dirty="0" smtClean="0"/>
              <a:t>.</a:t>
            </a:r>
          </a:p>
          <a:p>
            <a:pPr>
              <a:buFont typeface="Wingdings" panose="05000000000000000000" pitchFamily="2" charset="2"/>
              <a:buChar char="ü"/>
            </a:pPr>
            <a:endParaRPr lang="en-US" sz="2400" dirty="0"/>
          </a:p>
          <a:p>
            <a:pPr>
              <a:buFont typeface="Wingdings" panose="05000000000000000000" pitchFamily="2" charset="2"/>
              <a:buChar char="ü"/>
            </a:pPr>
            <a:r>
              <a:rPr lang="en-US" sz="2400" dirty="0" smtClean="0"/>
              <a:t>Tested </a:t>
            </a:r>
            <a:r>
              <a:rPr lang="en-US" sz="2400" dirty="0"/>
              <a:t>in various traffic and weather conditions in CARLA.</a:t>
            </a:r>
          </a:p>
        </p:txBody>
      </p:sp>
    </p:spTree>
    <p:extLst>
      <p:ext uri="{BB962C8B-B14F-4D97-AF65-F5344CB8AC3E}">
        <p14:creationId xmlns:p14="http://schemas.microsoft.com/office/powerpoint/2010/main" val="34513749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"/>
                <a:cs typeface="Helvetica"/>
              </a:rPr>
              <a:t>Current State - Vehicle Collision Detection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IN" dirty="0">
                <a:latin typeface="Helvetica"/>
                <a:cs typeface="Helvetica"/>
              </a:rPr>
              <a:t>Camera</a:t>
            </a:r>
            <a:endParaRPr lang="en-US" dirty="0"/>
          </a:p>
        </p:txBody>
      </p:sp>
      <p:pic>
        <p:nvPicPr>
          <p:cNvPr id="5" name="Picture 4" descr="RGB Cameras">
            <a:extLst>
              <a:ext uri="{FF2B5EF4-FFF2-40B4-BE49-F238E27FC236}">
                <a16:creationId xmlns:a16="http://schemas.microsoft.com/office/drawing/2014/main" id="{C079863E-F339-E61E-766C-0152B1E6DE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0173" y="1719080"/>
            <a:ext cx="7919049" cy="4641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27061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Final Simulation Environment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937909"/>
            <a:ext cx="9906000" cy="5823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19207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 Results and Performance Analysis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71737" y="1125748"/>
            <a:ext cx="11491817" cy="5561161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400" b="1" dirty="0" smtClean="0">
                <a:solidFill>
                  <a:srgbClr val="1C1573"/>
                </a:solidFill>
                <a:latin typeface="Helvetica"/>
                <a:cs typeface="Helvetica"/>
              </a:rPr>
              <a:t>Vision-Based </a:t>
            </a:r>
            <a:r>
              <a:rPr lang="en-US" sz="2400" b="1" dirty="0">
                <a:solidFill>
                  <a:srgbClr val="1C1573"/>
                </a:solidFill>
                <a:latin typeface="Helvetica"/>
                <a:cs typeface="Helvetica"/>
              </a:rPr>
              <a:t>Object Detection  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200" dirty="0" smtClean="0"/>
              <a:t> </a:t>
            </a:r>
            <a:r>
              <a:rPr lang="en-US" sz="2200" dirty="0"/>
              <a:t>Enabled real-time obstacle detection using Vision-based deep learning. 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200" dirty="0" smtClean="0"/>
              <a:t> </a:t>
            </a:r>
            <a:r>
              <a:rPr lang="en-US" sz="2200" dirty="0"/>
              <a:t>Effective in clear visibility but struggled in adverse weather conditions. 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200" dirty="0" smtClean="0"/>
              <a:t>Depth </a:t>
            </a:r>
            <a:r>
              <a:rPr lang="en-US" sz="2200" dirty="0"/>
              <a:t>estimation limitations led to inaccuracies in risk prediction. </a:t>
            </a:r>
            <a:endParaRPr lang="en-US" sz="2200" dirty="0" smtClean="0"/>
          </a:p>
          <a:p>
            <a:pPr>
              <a:buFont typeface="Wingdings" panose="05000000000000000000" pitchFamily="2" charset="2"/>
              <a:buChar char="ü"/>
            </a:pPr>
            <a:endParaRPr lang="en-US" sz="2400" dirty="0"/>
          </a:p>
          <a:p>
            <a:pPr marL="0" indent="0">
              <a:lnSpc>
                <a:spcPct val="150000"/>
              </a:lnSpc>
              <a:buNone/>
            </a:pPr>
            <a:r>
              <a:rPr lang="en-US" sz="2400" b="1" dirty="0">
                <a:solidFill>
                  <a:srgbClr val="1C1573"/>
                </a:solidFill>
                <a:latin typeface="Helvetica"/>
                <a:cs typeface="Helvetica"/>
              </a:rPr>
              <a:t>Radar-Based Obstacle Detection 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200" dirty="0" smtClean="0"/>
              <a:t>Provided </a:t>
            </a:r>
            <a:r>
              <a:rPr lang="en-US" sz="2200" dirty="0"/>
              <a:t>direct depth measurements for more accurate distance estimation</a:t>
            </a:r>
            <a:r>
              <a:rPr lang="en-US" sz="2200" dirty="0" smtClean="0"/>
              <a:t>. </a:t>
            </a:r>
            <a:endParaRPr lang="en-US" sz="2200" dirty="0"/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200" dirty="0"/>
              <a:t>Reliable in low-visibility conditions where Vision-Based Object </a:t>
            </a:r>
            <a:r>
              <a:rPr lang="en-US" sz="2200" dirty="0" smtClean="0"/>
              <a:t>Detection </a:t>
            </a:r>
            <a:r>
              <a:rPr lang="en-US" sz="2200" dirty="0" smtClean="0"/>
              <a:t>struggled</a:t>
            </a:r>
            <a:r>
              <a:rPr lang="en-US" sz="2200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49880539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 Results and Performance Analysis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71737" y="1125748"/>
            <a:ext cx="11491817" cy="5561161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400" b="1" dirty="0">
                <a:solidFill>
                  <a:srgbClr val="1C1573"/>
                </a:solidFill>
                <a:latin typeface="Helvetica"/>
                <a:cs typeface="Helvetica"/>
              </a:rPr>
              <a:t>V2X-Based Trajectory Prediction 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200" dirty="0" smtClean="0"/>
              <a:t>Enabled </a:t>
            </a:r>
            <a:r>
              <a:rPr lang="en-US" sz="2200" dirty="0"/>
              <a:t>vehicles to share position, velocity, and trajectory data for predictive </a:t>
            </a:r>
            <a:r>
              <a:rPr lang="en-US" sz="2200" dirty="0" smtClean="0"/>
              <a:t>risk </a:t>
            </a:r>
            <a:r>
              <a:rPr lang="en-US" sz="2200" dirty="0"/>
              <a:t>assessment. 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200" dirty="0" smtClean="0"/>
              <a:t>Helped </a:t>
            </a:r>
            <a:r>
              <a:rPr lang="en-US" sz="2200" dirty="0"/>
              <a:t>detect occluded vehicles (e.g., behind buildings, at intersections) before </a:t>
            </a:r>
            <a:r>
              <a:rPr lang="en-US" sz="2200" dirty="0" smtClean="0"/>
              <a:t>visual </a:t>
            </a:r>
            <a:r>
              <a:rPr lang="en-US" sz="2200" dirty="0"/>
              <a:t>or radar detection. 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200" dirty="0" smtClean="0"/>
              <a:t>Dependent </a:t>
            </a:r>
            <a:r>
              <a:rPr lang="en-US" sz="2200" dirty="0"/>
              <a:t>on the availability of V2X-equipped vehicles, limiting its reliability </a:t>
            </a:r>
            <a:r>
              <a:rPr lang="en-US" sz="2200" dirty="0" smtClean="0"/>
              <a:t>in some </a:t>
            </a:r>
            <a:r>
              <a:rPr lang="en-US" sz="2200" dirty="0"/>
              <a:t>scenarios. </a:t>
            </a:r>
            <a:endParaRPr lang="en-US" sz="2200" dirty="0" smtClean="0"/>
          </a:p>
        </p:txBody>
      </p:sp>
    </p:spTree>
    <p:extLst>
      <p:ext uri="{BB962C8B-B14F-4D97-AF65-F5344CB8AC3E}">
        <p14:creationId xmlns:p14="http://schemas.microsoft.com/office/powerpoint/2010/main" val="187113818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 Results and Performance Analysis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71737" y="1125748"/>
            <a:ext cx="11491817" cy="5561161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lnSpc>
                <a:spcPct val="200000"/>
              </a:lnSpc>
              <a:buNone/>
            </a:pPr>
            <a:r>
              <a:rPr lang="en-US" sz="2400" b="1" dirty="0" smtClean="0">
                <a:solidFill>
                  <a:srgbClr val="1C1573"/>
                </a:solidFill>
                <a:latin typeface="Helvetica"/>
                <a:cs typeface="Helvetica"/>
              </a:rPr>
              <a:t>Multi-Sensor </a:t>
            </a:r>
            <a:r>
              <a:rPr lang="en-US" sz="2400" b="1" dirty="0">
                <a:solidFill>
                  <a:srgbClr val="1C1573"/>
                </a:solidFill>
                <a:latin typeface="Helvetica"/>
                <a:cs typeface="Helvetica"/>
              </a:rPr>
              <a:t>Fusion with </a:t>
            </a:r>
            <a:r>
              <a:rPr lang="en-US" sz="2400" b="1" dirty="0" err="1">
                <a:solidFill>
                  <a:srgbClr val="1C1573"/>
                </a:solidFill>
                <a:latin typeface="Helvetica"/>
                <a:cs typeface="Helvetica"/>
              </a:rPr>
              <a:t>Kalman</a:t>
            </a:r>
            <a:r>
              <a:rPr lang="en-US" sz="2400" b="1" dirty="0">
                <a:solidFill>
                  <a:srgbClr val="1C1573"/>
                </a:solidFill>
                <a:latin typeface="Helvetica"/>
                <a:cs typeface="Helvetica"/>
              </a:rPr>
              <a:t> </a:t>
            </a:r>
            <a:r>
              <a:rPr lang="en-US" sz="2400" b="1" dirty="0" smtClean="0">
                <a:solidFill>
                  <a:srgbClr val="1C1573"/>
                </a:solidFill>
                <a:latin typeface="Helvetica"/>
                <a:cs typeface="Helvetica"/>
              </a:rPr>
              <a:t>Filter Stabilization</a:t>
            </a:r>
            <a:endParaRPr lang="en-US" sz="2400" b="1" dirty="0">
              <a:solidFill>
                <a:srgbClr val="1C1573"/>
              </a:solidFill>
              <a:latin typeface="Helvetica"/>
              <a:cs typeface="Helvetica"/>
            </a:endParaRPr>
          </a:p>
          <a:p>
            <a:pPr lvl="1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sz="2200" dirty="0" smtClean="0"/>
              <a:t>Combined </a:t>
            </a:r>
            <a:r>
              <a:rPr lang="en-US" sz="2200" dirty="0"/>
              <a:t>Vision, Radar, and V2X data to maximize detection accuracy. </a:t>
            </a:r>
          </a:p>
          <a:p>
            <a:pPr lvl="1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sz="2200" dirty="0" err="1" smtClean="0"/>
              <a:t>Kalman</a:t>
            </a:r>
            <a:r>
              <a:rPr lang="en-US" sz="2200" dirty="0" smtClean="0"/>
              <a:t> </a:t>
            </a:r>
            <a:r>
              <a:rPr lang="en-US" sz="2200" dirty="0"/>
              <a:t>filter smoothed risk estimations, reducing false positives and </a:t>
            </a:r>
            <a:r>
              <a:rPr lang="en-US" sz="2200" dirty="0" smtClean="0"/>
              <a:t>fluctuations</a:t>
            </a:r>
            <a:r>
              <a:rPr lang="en-US" sz="2200" dirty="0"/>
              <a:t>. </a:t>
            </a:r>
          </a:p>
          <a:p>
            <a:pPr lvl="1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sz="2200" dirty="0" smtClean="0"/>
              <a:t>Provided </a:t>
            </a:r>
            <a:r>
              <a:rPr lang="en-US" sz="2200" dirty="0"/>
              <a:t>the most reliable and adaptive collision risk assessment across all </a:t>
            </a:r>
            <a:r>
              <a:rPr lang="en-US" sz="2200" dirty="0" smtClean="0"/>
              <a:t>conditions</a:t>
            </a:r>
            <a:r>
              <a:rPr lang="en-US" sz="2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2984398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657600"/>
            <a:ext cx="10515600" cy="904875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5205413"/>
            <a:ext cx="10515600" cy="1500187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7982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2386" y="152400"/>
            <a:ext cx="9321800" cy="764364"/>
          </a:xfrm>
        </p:spPr>
        <p:txBody>
          <a:bodyPr/>
          <a:lstStyle/>
          <a:p>
            <a:r>
              <a:rPr lang="en-US" dirty="0">
                <a:latin typeface="Helvetica"/>
                <a:cs typeface="Helvetica"/>
              </a:rPr>
              <a:t>Current State - </a:t>
            </a:r>
            <a:r>
              <a:rPr lang="en-IN" dirty="0">
                <a:latin typeface="Helvetica"/>
                <a:cs typeface="Helvetica"/>
              </a:rPr>
              <a:t>Key Challanges </a:t>
            </a:r>
            <a:endParaRPr lang="en-IN" dirty="0">
              <a:cs typeface="Helvetica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DD3A959-6D69-4ED1-5FC7-94CB5F0B9D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0796" y="1341409"/>
            <a:ext cx="10044981" cy="477049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b="1" dirty="0">
                <a:latin typeface="Helvetica"/>
                <a:cs typeface="Helvetica"/>
              </a:rPr>
              <a:t>Radar</a:t>
            </a:r>
            <a:r>
              <a:rPr lang="en-US" sz="2400" dirty="0">
                <a:latin typeface="Helvetica"/>
                <a:cs typeface="Helvetica"/>
              </a:rPr>
              <a:t>:</a:t>
            </a:r>
            <a:endParaRPr lang="en-US" sz="2400" dirty="0">
              <a:latin typeface="Helvetica"/>
              <a:cs typeface="Helvetica" panose="020B0604020202030204" pitchFamily="34" charset="0"/>
            </a:endParaRPr>
          </a:p>
          <a:p>
            <a:pPr lvl="1"/>
            <a:r>
              <a:rPr lang="en-US" sz="2000" dirty="0">
                <a:latin typeface="Helvetica"/>
                <a:cs typeface="Helvetica"/>
              </a:rPr>
              <a:t>Limited spatial resolution, making it hard to differentiate between objects.</a:t>
            </a:r>
          </a:p>
          <a:p>
            <a:pPr lvl="1"/>
            <a:r>
              <a:rPr lang="en-US" sz="2000" dirty="0">
                <a:latin typeface="Helvetica"/>
                <a:cs typeface="Helvetica"/>
              </a:rPr>
              <a:t>Struggles to predict intent (e.g., braking or lane changes) of other vehicles.</a:t>
            </a:r>
          </a:p>
          <a:p>
            <a:pPr lvl="1"/>
            <a:r>
              <a:rPr lang="en-US" sz="2000" dirty="0">
                <a:latin typeface="Helvetica"/>
                <a:cs typeface="Helvetica"/>
              </a:rPr>
              <a:t>Requires line-of-sight, limiting its ability to detect objects behind obstacles.</a:t>
            </a:r>
          </a:p>
          <a:p>
            <a:pPr lvl="1"/>
            <a:endParaRPr lang="en-US" sz="2000" dirty="0">
              <a:latin typeface="Helvetica"/>
              <a:cs typeface="Helvetica"/>
            </a:endParaRPr>
          </a:p>
          <a:p>
            <a:r>
              <a:rPr lang="en-US" sz="2400" b="1" dirty="0" smtClean="0">
                <a:latin typeface="Helvetica"/>
                <a:cs typeface="Helvetica"/>
              </a:rPr>
              <a:t>Vision-Based </a:t>
            </a:r>
            <a:r>
              <a:rPr lang="en-US" sz="2400" b="1" dirty="0">
                <a:latin typeface="Helvetica"/>
                <a:cs typeface="Helvetica"/>
              </a:rPr>
              <a:t>Systems (Cameras):</a:t>
            </a:r>
            <a:endParaRPr lang="en-US" sz="2400" dirty="0">
              <a:latin typeface="Helvetica"/>
              <a:cs typeface="Helvetica"/>
            </a:endParaRPr>
          </a:p>
          <a:p>
            <a:pPr lvl="1"/>
            <a:r>
              <a:rPr lang="en-US" sz="2000" dirty="0">
                <a:latin typeface="Helvetica"/>
                <a:cs typeface="Helvetica"/>
              </a:rPr>
              <a:t>Reduced visibility and object detection accuracy in adverse weather.</a:t>
            </a:r>
          </a:p>
          <a:p>
            <a:pPr lvl="1"/>
            <a:r>
              <a:rPr lang="en-US" sz="2000" dirty="0">
                <a:latin typeface="Helvetica"/>
                <a:cs typeface="Helvetica"/>
              </a:rPr>
              <a:t>Limited ability to detect and react to unseen or occluded objects.</a:t>
            </a:r>
            <a:endParaRPr lang="en-US" sz="2000" dirty="0">
              <a:latin typeface="Helvetica"/>
            </a:endParaRPr>
          </a:p>
          <a:p>
            <a:endParaRPr lang="en-US" dirty="0"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9375338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>
                <a:latin typeface="Helvetica"/>
                <a:cs typeface="Helvetica"/>
              </a:rPr>
              <a:t>From Challenges to Solutions: Project Overview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29247" y="1528315"/>
            <a:ext cx="11196956" cy="103948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000" dirty="0">
                <a:latin typeface="Helvetica"/>
                <a:cs typeface="Helvetica"/>
              </a:rPr>
              <a:t>Enhance autonomous vehicle safety by addressing challenges in adverse weather conditions and blind spots caused by out-of-line-of-sight scenarios.</a:t>
            </a:r>
            <a:endParaRPr lang="en-US" sz="2000">
              <a:cs typeface="Helvetica"/>
            </a:endParaRPr>
          </a:p>
          <a:p>
            <a:endParaRPr lang="en-US" sz="2000" dirty="0">
              <a:cs typeface="Helvetica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latin typeface="Helvetica"/>
                <a:cs typeface="Helvetica"/>
              </a:rPr>
              <a:t>Objective </a:t>
            </a:r>
            <a:endParaRPr lang="en-US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C7A08481-ADB2-0C3C-3129-6727E6315E16}"/>
              </a:ext>
            </a:extLst>
          </p:cNvPr>
          <p:cNvSpPr txBox="1">
            <a:spLocks/>
          </p:cNvSpPr>
          <p:nvPr/>
        </p:nvSpPr>
        <p:spPr>
          <a:xfrm>
            <a:off x="323496" y="3549772"/>
            <a:ext cx="11211333" cy="195963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anose="020B060402020203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Helvetica" panose="020B060402020203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Helvetica" panose="020B060402020203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Helvetica" panose="020B060402020203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Helvetica" panose="020B060402020203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latin typeface="Helvetica"/>
                <a:cs typeface="Helvetica"/>
              </a:rPr>
              <a:t>Integrate computer vision, Vehicle-to-Everything (V2X) communication and machine learning to:</a:t>
            </a:r>
            <a:endParaRPr lang="en-US" sz="2000" dirty="0">
              <a:cs typeface="Helvetica"/>
            </a:endParaRPr>
          </a:p>
          <a:p>
            <a:pPr marL="0" indent="0">
              <a:buNone/>
            </a:pPr>
            <a:endParaRPr lang="en-US" sz="2000" dirty="0">
              <a:latin typeface="Helvetica"/>
              <a:cs typeface="Helvetica"/>
            </a:endParaRPr>
          </a:p>
          <a:p>
            <a:pPr lvl="1">
              <a:buFont typeface="Wingdings"/>
              <a:buChar char="ü"/>
            </a:pPr>
            <a:r>
              <a:rPr lang="en-US" sz="1800" dirty="0">
                <a:latin typeface="Helvetica"/>
                <a:cs typeface="Helvetica"/>
              </a:rPr>
              <a:t>Enhance object detection and trajectory prediction </a:t>
            </a:r>
            <a:endParaRPr lang="en-US" sz="1800" dirty="0">
              <a:cs typeface="Helvetica"/>
            </a:endParaRPr>
          </a:p>
          <a:p>
            <a:pPr lvl="1">
              <a:buFont typeface="Wingdings"/>
              <a:buChar char="ü"/>
            </a:pPr>
            <a:endParaRPr lang="en-US" sz="1800" dirty="0">
              <a:latin typeface="Helvetica"/>
              <a:cs typeface="Helvetica"/>
            </a:endParaRPr>
          </a:p>
          <a:p>
            <a:pPr lvl="1">
              <a:buFont typeface="Wingdings"/>
              <a:buChar char="ü"/>
            </a:pPr>
            <a:r>
              <a:rPr lang="en-US" sz="1800" dirty="0">
                <a:latin typeface="Helvetica"/>
                <a:cs typeface="Helvetica"/>
              </a:rPr>
              <a:t>Provide real-time decision-making for collision avoidance using fused data.</a:t>
            </a:r>
            <a:endParaRPr lang="en-US" sz="1800">
              <a:cs typeface="Helvetica"/>
            </a:endParaRPr>
          </a:p>
          <a:p>
            <a:pPr marL="0" indent="0">
              <a:buNone/>
            </a:pPr>
            <a:endParaRPr lang="en-US" sz="2000" dirty="0">
              <a:cs typeface="Helvetica"/>
            </a:endParaRP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20D06F4F-60F4-AA42-0C0B-B94EAF0FFFB8}"/>
              </a:ext>
            </a:extLst>
          </p:cNvPr>
          <p:cNvSpPr txBox="1">
            <a:spLocks/>
          </p:cNvSpPr>
          <p:nvPr/>
        </p:nvSpPr>
        <p:spPr>
          <a:xfrm>
            <a:off x="337873" y="2891288"/>
            <a:ext cx="11196956" cy="39528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kern="1200">
                <a:solidFill>
                  <a:srgbClr val="1C1573"/>
                </a:solidFill>
                <a:latin typeface="Helvetica" panose="020B060402020203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1" kern="1200">
                <a:solidFill>
                  <a:srgbClr val="1C1573"/>
                </a:solidFill>
                <a:latin typeface="Helvetica" panose="020B060402020203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rgbClr val="1C1573"/>
                </a:solidFill>
                <a:latin typeface="Helvetica" panose="020B060402020203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1" kern="1200">
                <a:solidFill>
                  <a:srgbClr val="1C1573"/>
                </a:solidFill>
                <a:latin typeface="Helvetica" panose="020B060402020203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1" kern="1200">
                <a:solidFill>
                  <a:srgbClr val="1C1573"/>
                </a:solidFill>
                <a:latin typeface="Helvetica" panose="020B060402020203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Helvetica"/>
                <a:cs typeface="Helvetica"/>
              </a:rPr>
              <a:t>Proposed Solution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7800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Helvetica"/>
                <a:cs typeface="Helvetica"/>
              </a:rPr>
              <a:t>What is Vehicle-to-Everything (V2X) Communication </a:t>
            </a:r>
            <a:endParaRPr lang="en-US" dirty="0">
              <a:cs typeface="Helvetica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CAF45AB-E6CC-ED96-A6A8-99A6463828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039" y="1355605"/>
            <a:ext cx="11515545" cy="4419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3343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Helvetica"/>
                <a:cs typeface="Helvetica"/>
              </a:rPr>
              <a:t>V2X Implementations Around the World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53684" y="1112577"/>
            <a:ext cx="10611927" cy="5381444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000" dirty="0">
                <a:latin typeface="Helvetica"/>
                <a:cs typeface="Helvetica"/>
              </a:rPr>
              <a:t>Europe Converging towards 5G-V2X Including Direct Communications (</a:t>
            </a:r>
            <a:r>
              <a:rPr lang="en-US" sz="2000" dirty="0">
                <a:solidFill>
                  <a:schemeClr val="accent5"/>
                </a:solidFill>
                <a:latin typeface="Helvetica"/>
                <a:cs typeface="Helvetica"/>
                <a:hlinkClick r:id="rId2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https://5gaa.org/open-statement-europe-converging-towards-5g-v2x-including-direct-communications/</a:t>
            </a:r>
            <a:r>
              <a:rPr lang="en-US" sz="2000" dirty="0">
                <a:solidFill>
                  <a:schemeClr val="accent5"/>
                </a:solidFill>
                <a:latin typeface="Helvetica"/>
                <a:cs typeface="Helvetica"/>
              </a:rPr>
              <a:t>)</a:t>
            </a:r>
            <a:endParaRPr lang="en-US" dirty="0">
              <a:solidFill>
                <a:schemeClr val="accent5"/>
              </a:solidFill>
            </a:endParaRPr>
          </a:p>
          <a:p>
            <a:r>
              <a:rPr lang="en-US" sz="2000" dirty="0">
                <a:latin typeface="Helvetica"/>
                <a:cs typeface="Helvetica"/>
              </a:rPr>
              <a:t>The Utah Department of Transportation tested V2X technology to provide signal preemption for snowplows, enhancing operational efficiency and safety during snow removal.(</a:t>
            </a:r>
            <a:r>
              <a:rPr lang="en-US" sz="2000" dirty="0">
                <a:solidFill>
                  <a:schemeClr val="accent5"/>
                </a:solidFill>
                <a:latin typeface="Helvetica"/>
                <a:cs typeface="Helvetica"/>
              </a:rPr>
              <a:t>https://www.itskrs.its.dot.gov/briefings/executive-briefing/vehicle-everything-v2x-technology</a:t>
            </a:r>
            <a:r>
              <a:rPr lang="en-US" sz="2000" dirty="0">
                <a:latin typeface="Helvetica"/>
                <a:cs typeface="Helvetica"/>
              </a:rPr>
              <a:t>)</a:t>
            </a:r>
            <a:endParaRPr lang="en-US"/>
          </a:p>
          <a:p>
            <a:r>
              <a:rPr lang="en-US" sz="2000" dirty="0">
                <a:latin typeface="Helvetica"/>
                <a:cs typeface="Helvetica"/>
              </a:rPr>
              <a:t>Volkswagen Adds ‘Vehicle-To-Everything’ Communications To Revamped Golf With NXP Chips( </a:t>
            </a:r>
            <a:r>
              <a:rPr lang="en-US" sz="2000" dirty="0">
                <a:solidFill>
                  <a:schemeClr val="accent5"/>
                </a:solidFill>
                <a:latin typeface="Helvetica"/>
                <a:cs typeface="Helvetica"/>
                <a:hlinkClick r:id="rId3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https://www.forbes.com/sites/samabuelsamid/2019/10/28/volkswagen-includes-nxp-v2x-communications-in-8th-gen-golf/</a:t>
            </a:r>
            <a:r>
              <a:rPr lang="en-US" sz="2000" dirty="0">
                <a:latin typeface="Helvetica"/>
                <a:cs typeface="Helvetica"/>
              </a:rPr>
              <a:t>)</a:t>
            </a:r>
            <a:endParaRPr lang="en-US" sz="2000">
              <a:cs typeface="Helvetica"/>
            </a:endParaRPr>
          </a:p>
          <a:p>
            <a:r>
              <a:rPr lang="en-US" sz="2000" dirty="0">
                <a:latin typeface="Helvetica"/>
                <a:cs typeface="Helvetica"/>
              </a:rPr>
              <a:t>Toyota has been equipping its vehicles with V2X systems utilizing Dedicated Short Range Communications (DSRC) technology. (</a:t>
            </a:r>
            <a:r>
              <a:rPr lang="en-US" sz="2000" dirty="0">
                <a:solidFill>
                  <a:schemeClr val="accent5"/>
                </a:solidFill>
                <a:latin typeface="Helvetica"/>
                <a:cs typeface="Helvetica"/>
                <a:hlinkClick r:id="rId4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https://yocharge.com/blog/vehicle-to-everything-v2x-technology/</a:t>
            </a:r>
            <a:r>
              <a:rPr lang="en-US" sz="2000" dirty="0">
                <a:latin typeface="Helvetica"/>
                <a:cs typeface="Helvetica"/>
              </a:rPr>
              <a:t>)</a:t>
            </a:r>
          </a:p>
          <a:p>
            <a:r>
              <a:rPr lang="en-US" sz="2000" dirty="0">
                <a:latin typeface="Helvetica"/>
                <a:cs typeface="Helvetica"/>
              </a:rPr>
              <a:t>Leading automotive, telecom and ITS companies unveil first announced cellular V2X trials in Japan (</a:t>
            </a:r>
            <a:r>
              <a:rPr lang="en-US" sz="2000" dirty="0">
                <a:solidFill>
                  <a:schemeClr val="accent5"/>
                </a:solidFill>
                <a:latin typeface="Helvetica"/>
                <a:cs typeface="Helvetica"/>
              </a:rPr>
              <a:t>https://usa.nissannews.com/en-US/releases/leading-automotive-telecom-and-its-companies-unveil-first-announced-cellular-v2x-trials-in-japan</a:t>
            </a:r>
            <a:r>
              <a:rPr lang="en-US" sz="2000" dirty="0">
                <a:latin typeface="Helvetica"/>
                <a:cs typeface="Helvetica"/>
              </a:rPr>
              <a:t>)</a:t>
            </a:r>
          </a:p>
          <a:p>
            <a:endParaRPr lang="en-US" sz="2000" dirty="0">
              <a:solidFill>
                <a:schemeClr val="accent5"/>
              </a:solidFill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6611984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  <a:latin typeface="Helvetica"/>
                <a:cs typeface="Helvetica"/>
              </a:rPr>
              <a:t>Why V2X is Critical for This Project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53684" y="1112577"/>
            <a:ext cx="10611927" cy="4648199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endParaRPr lang="en-US" b="1" dirty="0">
              <a:cs typeface="Helvetica"/>
            </a:endParaRPr>
          </a:p>
          <a:p>
            <a:pPr marL="0" lvl="1" indent="0">
              <a:buNone/>
            </a:pPr>
            <a:r>
              <a:rPr lang="en-US" sz="2000" b="1" dirty="0">
                <a:solidFill>
                  <a:srgbClr val="1C1573"/>
                </a:solidFill>
                <a:latin typeface="Helvetica"/>
                <a:cs typeface="Helvetica"/>
              </a:rPr>
              <a:t>Addresses Adverse Weather Challenges:</a:t>
            </a:r>
          </a:p>
          <a:p>
            <a:pPr marL="228600" lvl="2" indent="-228600">
              <a:buFont typeface=""/>
              <a:buChar char="•"/>
            </a:pPr>
            <a:r>
              <a:rPr lang="en-US" sz="2000" dirty="0">
                <a:latin typeface="Helvetica"/>
                <a:cs typeface="Helvetica"/>
              </a:rPr>
              <a:t>Provides precise, numerical data when vision-based systems fail (e.g., fog, rain, or snow).</a:t>
            </a:r>
          </a:p>
          <a:p>
            <a:pPr marL="228600" lvl="2">
              <a:buFont typeface=""/>
              <a:buChar char="•"/>
            </a:pPr>
            <a:endParaRPr lang="en-US" sz="2000" dirty="0">
              <a:latin typeface="Helvetica"/>
              <a:cs typeface="Helvetica"/>
            </a:endParaRPr>
          </a:p>
          <a:p>
            <a:pPr marL="0" lvl="1" indent="0">
              <a:buNone/>
            </a:pPr>
            <a:r>
              <a:rPr lang="en-US" sz="2000" b="1" dirty="0">
                <a:solidFill>
                  <a:srgbClr val="1C1573"/>
                </a:solidFill>
                <a:latin typeface="Helvetica"/>
                <a:cs typeface="Helvetica"/>
              </a:rPr>
              <a:t>Handles Blind Spots:</a:t>
            </a:r>
          </a:p>
          <a:p>
            <a:pPr marL="228600" lvl="2" indent="-228600">
              <a:buFont typeface=""/>
              <a:buChar char="•"/>
            </a:pPr>
            <a:r>
              <a:rPr lang="en-US" sz="2000" dirty="0">
                <a:latin typeface="Helvetica"/>
                <a:cs typeface="Helvetica"/>
              </a:rPr>
              <a:t>Shares data about vehicles or objects beyond line-of-sight (e.g., around corners or behind obstructions).</a:t>
            </a:r>
          </a:p>
          <a:p>
            <a:pPr marL="228600" lvl="2">
              <a:buFont typeface=""/>
              <a:buChar char="•"/>
            </a:pPr>
            <a:endParaRPr lang="en-US" sz="2000" b="1" dirty="0">
              <a:solidFill>
                <a:srgbClr val="1C1573"/>
              </a:solidFill>
              <a:latin typeface="Helvetica"/>
              <a:cs typeface="Helvetica"/>
            </a:endParaRPr>
          </a:p>
          <a:p>
            <a:pPr marL="0" lvl="1" indent="0">
              <a:buNone/>
            </a:pPr>
            <a:r>
              <a:rPr lang="en-US" sz="2000" b="1" dirty="0">
                <a:solidFill>
                  <a:srgbClr val="1C1573"/>
                </a:solidFill>
                <a:latin typeface="Helvetica"/>
                <a:cs typeface="Helvetica"/>
              </a:rPr>
              <a:t>Enables Predictive Modeling:</a:t>
            </a:r>
          </a:p>
          <a:p>
            <a:pPr marL="228600" lvl="2" indent="-228600">
              <a:buFont typeface=""/>
              <a:buChar char="•"/>
            </a:pPr>
            <a:r>
              <a:rPr lang="en-US" sz="2000" dirty="0">
                <a:latin typeface="Helvetica"/>
                <a:cs typeface="Helvetica"/>
              </a:rPr>
              <a:t>Supplies structured, real-time information for trajectory prediction using LSTM models.</a:t>
            </a:r>
          </a:p>
          <a:p>
            <a:pPr marL="228600" lvl="2">
              <a:buFont typeface=""/>
              <a:buChar char="•"/>
            </a:pPr>
            <a:endParaRPr lang="en-US" sz="2000" dirty="0">
              <a:latin typeface="Helvetica"/>
              <a:cs typeface="Helvetica"/>
            </a:endParaRPr>
          </a:p>
          <a:p>
            <a:pPr marL="0" lvl="1" indent="0">
              <a:buNone/>
            </a:pPr>
            <a:r>
              <a:rPr lang="en-US" sz="2000" b="1" dirty="0">
                <a:solidFill>
                  <a:srgbClr val="1C1573"/>
                </a:solidFill>
                <a:latin typeface="Helvetica"/>
                <a:cs typeface="Helvetica"/>
              </a:rPr>
              <a:t>Improves Safety and Decision-Making:</a:t>
            </a:r>
          </a:p>
          <a:p>
            <a:pPr marL="228600" lvl="2" indent="-228600">
              <a:buFont typeface=""/>
              <a:buChar char="•"/>
            </a:pPr>
            <a:r>
              <a:rPr lang="en-US" sz="2000" dirty="0">
                <a:latin typeface="Helvetica"/>
                <a:cs typeface="Helvetica"/>
              </a:rPr>
              <a:t>Facilitates real-time collision detection and avoidance with low latency.</a:t>
            </a:r>
            <a:endParaRPr lang="en-IN" sz="2000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6089003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877536a4-2d77-41c9-bb5e-9c9189a11ad7" xsi:nil="true"/>
    <lcf76f155ced4ddcb4097134ff3c332f xmlns="34900d9f-053c-457a-a373-ee946632d2b9">
      <Terms xmlns="http://schemas.microsoft.com/office/infopath/2007/PartnerControls"/>
    </lcf76f155ced4ddcb4097134ff3c332f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BF540DD987DBB46B41A3EEC95962E0B" ma:contentTypeVersion="12" ma:contentTypeDescription="Create a new document." ma:contentTypeScope="" ma:versionID="b305dc506bebc080bd9218224d50ba41">
  <xsd:schema xmlns:xsd="http://www.w3.org/2001/XMLSchema" xmlns:xs="http://www.w3.org/2001/XMLSchema" xmlns:p="http://schemas.microsoft.com/office/2006/metadata/properties" xmlns:ns2="34900d9f-053c-457a-a373-ee946632d2b9" xmlns:ns3="877536a4-2d77-41c9-bb5e-9c9189a11ad7" targetNamespace="http://schemas.microsoft.com/office/2006/metadata/properties" ma:root="true" ma:fieldsID="ced6336e999cbe542c0dc51959a45b8c" ns2:_="" ns3:_="">
    <xsd:import namespace="34900d9f-053c-457a-a373-ee946632d2b9"/>
    <xsd:import namespace="877536a4-2d77-41c9-bb5e-9c9189a11ad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2:MediaServiceObjectDetectorVersions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4900d9f-053c-457a-a373-ee946632d2b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7" nillable="true" ma:taxonomy="true" ma:internalName="lcf76f155ced4ddcb4097134ff3c332f" ma:taxonomyFieldName="MediaServiceImageTags" ma:displayName="Image Tags" ma:readOnly="false" ma:fieldId="{5cf76f15-5ced-4ddc-b409-7134ff3c332f}" ma:taxonomyMulti="true" ma:sspId="eb8cb680-6a83-4177-80f4-b15e2230c4d8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77536a4-2d77-41c9-bb5e-9c9189a11ad7" elementFormDefault="qualified">
    <xsd:import namespace="http://schemas.microsoft.com/office/2006/documentManagement/types"/>
    <xsd:import namespace="http://schemas.microsoft.com/office/infopath/2007/PartnerControls"/>
    <xsd:element name="TaxCatchAll" ma:index="18" nillable="true" ma:displayName="Taxonomy Catch All Column" ma:hidden="true" ma:list="{6f53d114-ac11-46d1-a5aa-ba3daef85187}" ma:internalName="TaxCatchAll" ma:showField="CatchAllData" ma:web="877536a4-2d77-41c9-bb5e-9c9189a11ad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3ADFEFC-E6CB-49AA-8FCF-5A62BD9AE501}">
  <ds:schemaRefs>
    <ds:schemaRef ds:uri="http://schemas.microsoft.com/office/2006/metadata/properties"/>
    <ds:schemaRef ds:uri="34900d9f-053c-457a-a373-ee946632d2b9"/>
    <ds:schemaRef ds:uri="http://schemas.microsoft.com/office/2006/documentManagement/types"/>
    <ds:schemaRef ds:uri="877536a4-2d77-41c9-bb5e-9c9189a11ad7"/>
    <ds:schemaRef ds:uri="http://www.w3.org/XML/1998/namespace"/>
    <ds:schemaRef ds:uri="http://purl.org/dc/elements/1.1/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873AD8E7-785F-4C9A-BA9B-D801B5125E7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5F797FC-E18E-4AE4-8588-F9C3F78872A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4900d9f-053c-457a-a373-ee946632d2b9"/>
    <ds:schemaRef ds:uri="877536a4-2d77-41c9-bb5e-9c9189a11ad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3402</TotalTime>
  <Words>2112</Words>
  <Application>Microsoft Office PowerPoint</Application>
  <PresentationFormat>Widescreen</PresentationFormat>
  <Paragraphs>327</Paragraphs>
  <Slides>44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1" baseType="lpstr">
      <vt:lpstr>Arial</vt:lpstr>
      <vt:lpstr>Calibri</vt:lpstr>
      <vt:lpstr>Calibri Light</vt:lpstr>
      <vt:lpstr>Helvetica</vt:lpstr>
      <vt:lpstr>Helvetica Light</vt:lpstr>
      <vt:lpstr>Wingdings</vt:lpstr>
      <vt:lpstr>Office Theme</vt:lpstr>
      <vt:lpstr> Optimizing Vision-Based Trajectory Prediction and Collision Avoidance in Adverse Weather Using V2X Communication </vt:lpstr>
      <vt:lpstr>Current State - Vehicle Sensors</vt:lpstr>
      <vt:lpstr>Current State - Vehicle Collision Detection</vt:lpstr>
      <vt:lpstr>Current State - Vehicle Collision Detection</vt:lpstr>
      <vt:lpstr>Current State - Key Challanges </vt:lpstr>
      <vt:lpstr>From Challenges to Solutions: Project Overview</vt:lpstr>
      <vt:lpstr>What is Vehicle-to-Everything (V2X) Communication </vt:lpstr>
      <vt:lpstr>V2X Implementations Around the World</vt:lpstr>
      <vt:lpstr>Why V2X is Critical for This Project</vt:lpstr>
      <vt:lpstr>System Architecture</vt:lpstr>
      <vt:lpstr>System Architecture</vt:lpstr>
      <vt:lpstr>Simulation and Testing in CARLA</vt:lpstr>
      <vt:lpstr>Vision-Based Object Detection</vt:lpstr>
      <vt:lpstr>Vision-Based Object Detection Workflow</vt:lpstr>
      <vt:lpstr>Vision-Based Object Detection Workflow</vt:lpstr>
      <vt:lpstr>Vision-Based Object Detection Simulation </vt:lpstr>
      <vt:lpstr>Vision-Based Object Detection Simulation  </vt:lpstr>
      <vt:lpstr>Vision-Based Object Detection Simulation </vt:lpstr>
      <vt:lpstr>Radar Based Object Detection</vt:lpstr>
      <vt:lpstr>Radar Based Object Detection Workflow</vt:lpstr>
      <vt:lpstr>Radar Based Object Detection Simulation</vt:lpstr>
      <vt:lpstr>Radar Based Object Detection Simulation</vt:lpstr>
      <vt:lpstr>V2X-Based Collision Prediction</vt:lpstr>
      <vt:lpstr>LSTM-Based Trajectory Prediction</vt:lpstr>
      <vt:lpstr>Pipeline for Vehicle Trajectory Prediction Using LSTM</vt:lpstr>
      <vt:lpstr>Data Logging using CARLA Simulation</vt:lpstr>
      <vt:lpstr>Data Pre-Processing</vt:lpstr>
      <vt:lpstr>LTSM Model Training</vt:lpstr>
      <vt:lpstr>Real Time Trajectory Prediction</vt:lpstr>
      <vt:lpstr>Real Time Trajectory Prediction</vt:lpstr>
      <vt:lpstr>LSTM-Based Trajectory Prediction</vt:lpstr>
      <vt:lpstr>LSTM-Based Trajectory Prediction</vt:lpstr>
      <vt:lpstr>LSTM-Based Trajectory Prediction</vt:lpstr>
      <vt:lpstr>Collision Detection and Avoidance</vt:lpstr>
      <vt:lpstr>Collision Detection and Avoidance</vt:lpstr>
      <vt:lpstr>Kalman Filter for Sensor Fusion</vt:lpstr>
      <vt:lpstr>Kalman Filter for Sensor Fusion Workflow</vt:lpstr>
      <vt:lpstr>Kalman Filter for Sensor Fusion Workflow</vt:lpstr>
      <vt:lpstr>Automatic Emergency Braking (AEB)</vt:lpstr>
      <vt:lpstr>Final Simulation Environment</vt:lpstr>
      <vt:lpstr>Simulation Results and Performance Analysis</vt:lpstr>
      <vt:lpstr>Simulation Results and Performance Analysis</vt:lpstr>
      <vt:lpstr>Simulation Results and Performance Analysis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Admin</cp:lastModifiedBy>
  <cp:revision>625</cp:revision>
  <dcterms:created xsi:type="dcterms:W3CDTF">2018-10-16T06:13:57Z</dcterms:created>
  <dcterms:modified xsi:type="dcterms:W3CDTF">2025-03-13T11:15:42Z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0x010100DBF540DD987DBB46B41A3EEC95962E0B</vt:lpwstr>
  </property>
</Properties>
</file>